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9586"/>
    <p:restoredTop sz="94118" autoAdjust="0"/>
  </p:normalViewPr>
  <p:slideViewPr>
    <p:cSldViewPr snapToGrid="0">
      <p:cViewPr>
        <p:scale>
          <a:sx n="75" d="100"/>
          <a:sy n="75" d="100"/>
        </p:scale>
        <p:origin x="-228" y="-252"/>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notesViewPr>
    <p:cSldViewPr snapToGrid="0">
      <p:cViewPr>
        <p:scale>
          <a:sx n="150" d="100"/>
          <a:sy n="150" d="100"/>
        </p:scale>
        <p:origin x="3544" y="14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4D5C0F-CEE1-5648-8097-E0037AC7AC70}" type="datetimeFigureOut">
              <a:rPr lang="fr-FR" smtClean="0"/>
              <a:t>11/10/2023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047FD6-9982-E74D-BC91-6C7178BC52B1}" type="slidenum">
              <a:rPr lang="fr-FR" smtClean="0"/>
              <a:t>‹N°›</a:t>
            </a:fld>
            <a:endParaRPr lang="fr-FR"/>
          </a:p>
        </p:txBody>
      </p:sp>
    </p:spTree>
    <p:extLst>
      <p:ext uri="{BB962C8B-B14F-4D97-AF65-F5344CB8AC3E}">
        <p14:creationId xmlns:p14="http://schemas.microsoft.com/office/powerpoint/2010/main" val="3333436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a:t>
            </a:fld>
            <a:endParaRPr lang="fr-FR"/>
          </a:p>
        </p:txBody>
      </p:sp>
    </p:spTree>
    <p:extLst>
      <p:ext uri="{BB962C8B-B14F-4D97-AF65-F5344CB8AC3E}">
        <p14:creationId xmlns:p14="http://schemas.microsoft.com/office/powerpoint/2010/main" val="4152675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Etat initial : C’est le point de départ, il est toujours placé dans la partie système qui est dans l’attente d’une action au moment </a:t>
            </a:r>
            <a:r>
              <a:rPr lang="fr-FR" dirty="0" err="1"/>
              <a:t>T</a:t>
            </a:r>
            <a:endParaRPr lang="fr-FR" dirty="0"/>
          </a:p>
          <a:p>
            <a:endParaRPr lang="fr-FR" dirty="0"/>
          </a:p>
          <a:p>
            <a:endParaRPr lang="fr-FR" dirty="0"/>
          </a:p>
          <a:p>
            <a:r>
              <a:rPr lang="fr-FR" dirty="0" err="1"/>
              <a:t>Accept</a:t>
            </a:r>
            <a:r>
              <a:rPr lang="fr-FR" dirty="0"/>
              <a:t> signal : C’est le déclencheur de l’action. Il reçoit un signal de l’extérieur du système afin de déclencher une action. </a:t>
            </a:r>
          </a:p>
          <a:p>
            <a:r>
              <a:rPr lang="fr-FR" dirty="0"/>
              <a:t>Il est majoritairement lancé par l’internaute quand il clic sur la création de compte</a:t>
            </a:r>
          </a:p>
          <a:p>
            <a:endParaRPr lang="fr-FR" dirty="0"/>
          </a:p>
          <a:p>
            <a:r>
              <a:rPr lang="fr-FR" dirty="0"/>
              <a:t>Les actions sont toutes les étapes du cheminement de l’activités représenter par un rectangle et une phrase indiquant l’action</a:t>
            </a:r>
          </a:p>
          <a:p>
            <a:endParaRPr lang="fr-FR" dirty="0"/>
          </a:p>
          <a:p>
            <a:r>
              <a:rPr lang="fr-FR" dirty="0"/>
              <a:t>Les décisions :  Représenté par un losange, le nœud de décision c’est un nœud de contrôle qui permet de faire un choix entre deux flots (chemins) sortants</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11</a:t>
            </a:fld>
            <a:endParaRPr lang="fr-FR"/>
          </a:p>
        </p:txBody>
      </p:sp>
    </p:spTree>
    <p:extLst>
      <p:ext uri="{BB962C8B-B14F-4D97-AF65-F5344CB8AC3E}">
        <p14:creationId xmlns:p14="http://schemas.microsoft.com/office/powerpoint/2010/main" val="503054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12</a:t>
            </a:fld>
            <a:endParaRPr lang="fr-FR"/>
          </a:p>
        </p:txBody>
      </p:sp>
    </p:spTree>
    <p:extLst>
      <p:ext uri="{BB962C8B-B14F-4D97-AF65-F5344CB8AC3E}">
        <p14:creationId xmlns:p14="http://schemas.microsoft.com/office/powerpoint/2010/main" val="11182619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Fork : Appeler aussi Nœud de bifurcation, il est représenté par une barre noire. C’est un nœud de contrôle qui sépare le flot en plusieurs flots distinct</a:t>
            </a:r>
          </a:p>
          <a:p>
            <a:endParaRPr lang="fr-FR" dirty="0"/>
          </a:p>
          <a:p>
            <a:r>
              <a:rPr lang="fr-FR" dirty="0" err="1"/>
              <a:t>Send</a:t>
            </a:r>
            <a:r>
              <a:rPr lang="fr-FR" dirty="0"/>
              <a:t> signal : C’est l’envoi d’un signal vers l’extérieur du système. Il n’attend pas de réponse. </a:t>
            </a:r>
          </a:p>
          <a:p>
            <a:endParaRPr lang="fr-FR" dirty="0"/>
          </a:p>
          <a:p>
            <a:r>
              <a:rPr lang="fr-FR" dirty="0"/>
              <a:t>Flow final : Il est représenté par un rond avec un croix .C’est le le point final d’un flot lorsqu’il est atteint mais n’a aucune incidence sur les autres flots actifs</a:t>
            </a:r>
          </a:p>
          <a:p>
            <a:endParaRPr lang="fr-FR" dirty="0"/>
          </a:p>
          <a:p>
            <a:r>
              <a:rPr lang="fr-FR" dirty="0"/>
              <a:t>Final Appeler aussi Nœud de fin d’activité Il est lui représenter par un rond englobant un point noir. Une fois que le flot atteint le nœud de fin d’activité l’exécution de celle-ci s’arrête.</a:t>
            </a:r>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13</a:t>
            </a:fld>
            <a:endParaRPr lang="fr-FR"/>
          </a:p>
        </p:txBody>
      </p:sp>
    </p:spTree>
    <p:extLst>
      <p:ext uri="{BB962C8B-B14F-4D97-AF65-F5344CB8AC3E}">
        <p14:creationId xmlns:p14="http://schemas.microsoft.com/office/powerpoint/2010/main" val="2980461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Scenario nominal : C’est la description du chemin sans erreur de l’exécution du cas d’utilisation</a:t>
            </a:r>
          </a:p>
          <a:p>
            <a:endParaRPr lang="fr-FR" dirty="0"/>
          </a:p>
          <a:p>
            <a:r>
              <a:rPr lang="fr-FR" dirty="0"/>
              <a:t>Scenario alternatif : C’est la description d’un chemin mit en erreur qui peut être rectifier pour revenir sur le chemin nominal</a:t>
            </a:r>
          </a:p>
          <a:p>
            <a:endParaRPr lang="fr-FR" dirty="0"/>
          </a:p>
          <a:p>
            <a:endParaRPr lang="fr-FR" dirty="0"/>
          </a:p>
          <a:p>
            <a:r>
              <a:rPr lang="fr-FR" dirty="0"/>
              <a:t>Scenario d’erreur : C’est la description du chemin mit en échec</a:t>
            </a:r>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14</a:t>
            </a:fld>
            <a:endParaRPr lang="fr-FR"/>
          </a:p>
        </p:txBody>
      </p:sp>
    </p:spTree>
    <p:extLst>
      <p:ext uri="{BB962C8B-B14F-4D97-AF65-F5344CB8AC3E}">
        <p14:creationId xmlns:p14="http://schemas.microsoft.com/office/powerpoint/2010/main" val="25080368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MCD est une représentation graphique et structurée des données qui sont stockées sur le système d’information.</a:t>
            </a:r>
          </a:p>
          <a:p>
            <a:r>
              <a:rPr lang="fr-FR" dirty="0"/>
              <a:t>Il va servir à structurer et hiérarchiser nos entités. </a:t>
            </a:r>
          </a:p>
          <a:p>
            <a:endParaRPr lang="fr-FR" dirty="0"/>
          </a:p>
          <a:p>
            <a:r>
              <a:rPr lang="fr-FR" dirty="0"/>
              <a:t>Entité : C’est la représentation d’un objet auquel on veut garder les informations (attributs)</a:t>
            </a:r>
          </a:p>
          <a:p>
            <a:endParaRPr lang="fr-FR" dirty="0"/>
          </a:p>
          <a:p>
            <a:r>
              <a:rPr lang="fr-FR" dirty="0"/>
              <a:t>Attribut : C’est une caractéristique qui décrit une partie de l’entité</a:t>
            </a:r>
          </a:p>
          <a:p>
            <a:endParaRPr lang="fr-FR" dirty="0"/>
          </a:p>
          <a:p>
            <a:r>
              <a:rPr lang="fr-FR" dirty="0"/>
              <a:t>Clé primaire : C’est l’identificateur principal d’une entité.</a:t>
            </a:r>
          </a:p>
          <a:p>
            <a:endParaRPr lang="fr-FR" dirty="0"/>
          </a:p>
          <a:p>
            <a:r>
              <a:rPr lang="fr-FR" dirty="0"/>
              <a:t>Enregistrement : Ce sont les valeurs spécifiques d’un attribut</a:t>
            </a:r>
          </a:p>
          <a:p>
            <a:endParaRPr lang="fr-FR" dirty="0"/>
          </a:p>
          <a:p>
            <a:r>
              <a:rPr lang="fr-FR" dirty="0"/>
              <a:t>Association : Elle permet de lier deux entité entre elle. Elle sont utilisé pour représenter les interactions entre les données</a:t>
            </a:r>
          </a:p>
          <a:p>
            <a:endParaRPr lang="fr-FR" dirty="0"/>
          </a:p>
          <a:p>
            <a:r>
              <a:rPr lang="fr-FR" dirty="0"/>
              <a:t>Cardinalité : C’est le nombre d’occurrence minimum et maximum d’une entité en lien avec une autre entité</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15</a:t>
            </a:fld>
            <a:endParaRPr lang="fr-FR"/>
          </a:p>
        </p:txBody>
      </p:sp>
    </p:spTree>
    <p:extLst>
      <p:ext uri="{BB962C8B-B14F-4D97-AF65-F5344CB8AC3E}">
        <p14:creationId xmlns:p14="http://schemas.microsoft.com/office/powerpoint/2010/main" val="2134156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Pourquoi un MLD</a:t>
            </a:r>
          </a:p>
          <a:p>
            <a:r>
              <a:rPr lang="fr-FR" dirty="0"/>
              <a:t>Elle va servir a conceptualiser la structure et la relation entre les tables d’une base de données.</a:t>
            </a:r>
          </a:p>
          <a:p>
            <a:endParaRPr lang="fr-FR" dirty="0"/>
          </a:p>
          <a:p>
            <a:r>
              <a:rPr lang="fr-FR" dirty="0"/>
              <a:t>Clé étrangère : C’est une clé primaire d’une table qui va venir s’insérer dans une autre table afin de garantir la relation entre ces deux tables. </a:t>
            </a:r>
          </a:p>
          <a:p>
            <a:endParaRPr lang="fr-FR" dirty="0"/>
          </a:p>
          <a:p>
            <a:r>
              <a:rPr lang="fr-FR" dirty="0"/>
              <a:t>Table d’association : Est une table qui sera créer spécialement pour la relation entre deux table dans le cas ou l’association par clé étrangère n’est pas possible.</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16</a:t>
            </a:fld>
            <a:endParaRPr lang="fr-FR"/>
          </a:p>
        </p:txBody>
      </p:sp>
    </p:spTree>
    <p:extLst>
      <p:ext uri="{BB962C8B-B14F-4D97-AF65-F5344CB8AC3E}">
        <p14:creationId xmlns:p14="http://schemas.microsoft.com/office/powerpoint/2010/main" val="12431914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Dans une ère où nous utilisons d’équipement ayant besoin d’énergie (électricité, énergie fossile, nucléaire …)</a:t>
            </a:r>
          </a:p>
          <a:p>
            <a:r>
              <a:rPr lang="fr-FR" dirty="0"/>
              <a:t>Nos émissions de CO2 sont de plus en plus importantes et impactante pour notre environnement </a:t>
            </a:r>
          </a:p>
          <a:p>
            <a:r>
              <a:rPr lang="fr-FR" dirty="0"/>
              <a:t>LANCE IMAGE 1</a:t>
            </a:r>
          </a:p>
          <a:p>
            <a:r>
              <a:rPr lang="fr-FR" dirty="0"/>
              <a:t>Comme on peut le vivre actuellement, le réchauffement  climatique est de plus en plus visible.</a:t>
            </a:r>
          </a:p>
          <a:p>
            <a:endParaRPr lang="fr-FR" dirty="0"/>
          </a:p>
          <a:p>
            <a:r>
              <a:rPr lang="fr-FR" dirty="0"/>
              <a:t>L ANCE 2</a:t>
            </a:r>
          </a:p>
          <a:p>
            <a:r>
              <a:rPr lang="fr-FR" dirty="0"/>
              <a:t>C’est pourquoi l’association change ton climat, une association en création voulant lutter contre le réchauffement climatique par le biais d’une sensibilisation environnementale simple et ludique afin d’adopter les bonnes pratiques pour changer le cours des choses</a:t>
            </a:r>
          </a:p>
          <a:p>
            <a:r>
              <a:rPr lang="fr-FR" dirty="0"/>
              <a:t>LANCE 3</a:t>
            </a:r>
          </a:p>
          <a:p>
            <a:r>
              <a:rPr lang="fr-FR" dirty="0"/>
              <a:t>a fait appel à mes services</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3</a:t>
            </a:fld>
            <a:endParaRPr lang="fr-FR"/>
          </a:p>
        </p:txBody>
      </p:sp>
    </p:spTree>
    <p:extLst>
      <p:ext uri="{BB962C8B-B14F-4D97-AF65-F5344CB8AC3E}">
        <p14:creationId xmlns:p14="http://schemas.microsoft.com/office/powerpoint/2010/main" val="2546224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a:xfrm>
            <a:off x="685800" y="4400549"/>
            <a:ext cx="5486400" cy="4442661"/>
          </a:xfrm>
        </p:spPr>
        <p:txBody>
          <a:bodyPr/>
          <a:lstStyle/>
          <a:p>
            <a:r>
              <a:rPr lang="fr-FR" dirty="0"/>
              <a:t>L’association souhaite mettre en place 		LANCE 1</a:t>
            </a:r>
          </a:p>
          <a:p>
            <a:r>
              <a:rPr lang="fr-FR" dirty="0"/>
              <a:t>un site internet où le visiteur pourra  		LANCE 2</a:t>
            </a:r>
          </a:p>
          <a:p>
            <a:r>
              <a:rPr lang="fr-FR" dirty="0"/>
              <a:t>s’informer sur les effets des émissions de carbone sur la planète mais aura aussi la possibilité de 				LANCE 3</a:t>
            </a:r>
          </a:p>
          <a:p>
            <a:r>
              <a:rPr lang="fr-FR" dirty="0"/>
              <a:t>Devenir acteur au travers des fiches d’astuces pour réduire son bilan </a:t>
            </a:r>
            <a:r>
              <a:rPr lang="fr-FR" dirty="0" err="1"/>
              <a:t>carbonne</a:t>
            </a:r>
            <a:r>
              <a:rPr lang="fr-FR" dirty="0"/>
              <a:t>.</a:t>
            </a:r>
          </a:p>
          <a:p>
            <a:r>
              <a:rPr lang="fr-FR" dirty="0"/>
              <a:t>Il pourra aussi 				LANCE 4 </a:t>
            </a:r>
          </a:p>
          <a:p>
            <a:r>
              <a:rPr lang="fr-FR" dirty="0"/>
              <a:t>Discuter avec d’autre utilisateur grâce au forum qui sera mis à disposition</a:t>
            </a:r>
          </a:p>
          <a:p>
            <a:endParaRPr lang="fr-FR" dirty="0"/>
          </a:p>
          <a:p>
            <a:r>
              <a:rPr lang="fr-FR" dirty="0"/>
              <a:t>Niveau contrainte technique, le site devra être 	LANCE 5</a:t>
            </a:r>
          </a:p>
          <a:p>
            <a:r>
              <a:rPr lang="fr-FR" dirty="0"/>
              <a:t>Responsive afin de s’adapter à tout type d’écran , il devra aussi 	LANCE 6</a:t>
            </a:r>
          </a:p>
          <a:p>
            <a:r>
              <a:rPr lang="fr-FR" dirty="0"/>
              <a:t>Être accessible aux personnes malvoyantes. Les polices seront changées pour les dyslexiques avec la font open </a:t>
            </a:r>
            <a:r>
              <a:rPr lang="fr-FR" dirty="0" err="1"/>
              <a:t>dyslexic</a:t>
            </a:r>
            <a:r>
              <a:rPr lang="fr-FR" dirty="0"/>
              <a:t> et les couleurs seront gérer pour les daltoniens. Les niveaux de contraste seront vu aussi</a:t>
            </a:r>
          </a:p>
          <a:p>
            <a:endParaRPr lang="fr-FR" dirty="0"/>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4</a:t>
            </a:fld>
            <a:endParaRPr lang="fr-FR"/>
          </a:p>
        </p:txBody>
      </p:sp>
    </p:spTree>
    <p:extLst>
      <p:ext uri="{BB962C8B-B14F-4D97-AF65-F5344CB8AC3E}">
        <p14:creationId xmlns:p14="http://schemas.microsoft.com/office/powerpoint/2010/main" val="2658565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5</a:t>
            </a:fld>
            <a:endParaRPr lang="fr-FR"/>
          </a:p>
        </p:txBody>
      </p:sp>
    </p:spTree>
    <p:extLst>
      <p:ext uri="{BB962C8B-B14F-4D97-AF65-F5344CB8AC3E}">
        <p14:creationId xmlns:p14="http://schemas.microsoft.com/office/powerpoint/2010/main" val="1955389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6</a:t>
            </a:fld>
            <a:endParaRPr lang="fr-FR"/>
          </a:p>
        </p:txBody>
      </p:sp>
    </p:spTree>
    <p:extLst>
      <p:ext uri="{BB962C8B-B14F-4D97-AF65-F5344CB8AC3E}">
        <p14:creationId xmlns:p14="http://schemas.microsoft.com/office/powerpoint/2010/main" val="14206562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7</a:t>
            </a:fld>
            <a:endParaRPr lang="fr-FR"/>
          </a:p>
        </p:txBody>
      </p:sp>
    </p:spTree>
    <p:extLst>
      <p:ext uri="{BB962C8B-B14F-4D97-AF65-F5344CB8AC3E}">
        <p14:creationId xmlns:p14="http://schemas.microsoft.com/office/powerpoint/2010/main" val="22364955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8</a:t>
            </a:fld>
            <a:endParaRPr lang="fr-FR"/>
          </a:p>
        </p:txBody>
      </p:sp>
    </p:spTree>
    <p:extLst>
      <p:ext uri="{BB962C8B-B14F-4D97-AF65-F5344CB8AC3E}">
        <p14:creationId xmlns:p14="http://schemas.microsoft.com/office/powerpoint/2010/main" val="35357630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Cas d’utilisation : Modélisation des fonctionnalités  qu’offre un système au utilisateur.</a:t>
            </a:r>
          </a:p>
          <a:p>
            <a:endParaRPr lang="fr-FR" dirty="0"/>
          </a:p>
          <a:p>
            <a:r>
              <a:rPr lang="fr-FR" dirty="0"/>
              <a:t>Acteur :  Ce sont tous les utilisateurs externes au système, cela peut être des humain ou d’autre programmes</a:t>
            </a:r>
          </a:p>
          <a:p>
            <a:endParaRPr lang="fr-FR" dirty="0"/>
          </a:p>
          <a:p>
            <a:r>
              <a:rPr lang="fr-FR" dirty="0"/>
              <a:t>Héritage ou généralisation, c’est le fait qu’un acteur hérite de toutes les fonctionnalités d’un autre acteur tout en gardant les siennes</a:t>
            </a:r>
          </a:p>
          <a:p>
            <a:endParaRPr lang="fr-FR" dirty="0"/>
          </a:p>
          <a:p>
            <a:r>
              <a:rPr lang="fr-FR" dirty="0" err="1"/>
              <a:t>Include</a:t>
            </a:r>
            <a:r>
              <a:rPr lang="fr-FR" dirty="0"/>
              <a:t> c’est la relation entre 2 use case. Cette relation est obligatoire pour le déroulement de l’utilisation</a:t>
            </a:r>
          </a:p>
          <a:p>
            <a:endParaRPr lang="fr-FR" dirty="0"/>
          </a:p>
          <a:p>
            <a:r>
              <a:rPr lang="fr-FR" dirty="0" err="1"/>
              <a:t>Extend</a:t>
            </a:r>
            <a:r>
              <a:rPr lang="fr-FR" dirty="0"/>
              <a:t> : c’est la relation entre 2 use case. Cette relation est non obligatoire pour le déroulement de l’utilisation</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9</a:t>
            </a:fld>
            <a:endParaRPr lang="fr-FR"/>
          </a:p>
        </p:txBody>
      </p:sp>
    </p:spTree>
    <p:extLst>
      <p:ext uri="{BB962C8B-B14F-4D97-AF65-F5344CB8AC3E}">
        <p14:creationId xmlns:p14="http://schemas.microsoft.com/office/powerpoint/2010/main" val="39620967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diagramme d’activité sert à représenter de façon visuelle une fonctionnalité ou un process autrement dit les use case d’un système. C’est en gros une cartographie d’un process afin de le rendre lisible.</a:t>
            </a:r>
          </a:p>
          <a:p>
            <a:endParaRPr lang="fr-FR" dirty="0"/>
          </a:p>
          <a:p>
            <a:r>
              <a:rPr lang="fr-FR" dirty="0"/>
              <a:t>Dans cette présentation je décris le process de l’enregistrement d’un compte</a:t>
            </a:r>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10</a:t>
            </a:fld>
            <a:endParaRPr lang="fr-FR"/>
          </a:p>
        </p:txBody>
      </p:sp>
    </p:spTree>
    <p:extLst>
      <p:ext uri="{BB962C8B-B14F-4D97-AF65-F5344CB8AC3E}">
        <p14:creationId xmlns:p14="http://schemas.microsoft.com/office/powerpoint/2010/main" val="3886324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C33A1C-9B05-5ED4-3508-9DBFAD2CFFAE}"/>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3D07C343-88F4-BED4-7C00-3B3B4D83BE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2C6C60E-5ED0-ACA3-58AC-2F6E442CE8E3}"/>
              </a:ext>
            </a:extLst>
          </p:cNvPr>
          <p:cNvSpPr>
            <a:spLocks noGrp="1"/>
          </p:cNvSpPr>
          <p:nvPr>
            <p:ph type="dt" sz="half" idx="10"/>
          </p:nvPr>
        </p:nvSpPr>
        <p:spPr/>
        <p:txBody>
          <a:bodyPr/>
          <a:lstStyle/>
          <a:p>
            <a:fld id="{BDB4EAF1-9D73-2242-BAF1-98B0915D59A4}" type="datetime1">
              <a:rPr lang="fr-FR" smtClean="0"/>
              <a:t>11/10/2023</a:t>
            </a:fld>
            <a:endParaRPr lang="fr-FR"/>
          </a:p>
        </p:txBody>
      </p:sp>
      <p:sp>
        <p:nvSpPr>
          <p:cNvPr id="5" name="Espace réservé du pied de page 4">
            <a:extLst>
              <a:ext uri="{FF2B5EF4-FFF2-40B4-BE49-F238E27FC236}">
                <a16:creationId xmlns:a16="http://schemas.microsoft.com/office/drawing/2014/main" id="{08630B45-BBC7-C9FC-FEA7-C249D32B857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E13D892-8789-E14C-EC3D-A1E77227250E}"/>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910825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CB67AE-7B73-4F07-EF06-3CA45BAFB7FB}"/>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0E92D635-595B-C215-46F0-869CB6090376}"/>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22A1744-C7E9-C1A0-0EAD-C29918777F97}"/>
              </a:ext>
            </a:extLst>
          </p:cNvPr>
          <p:cNvSpPr>
            <a:spLocks noGrp="1"/>
          </p:cNvSpPr>
          <p:nvPr>
            <p:ph type="dt" sz="half" idx="10"/>
          </p:nvPr>
        </p:nvSpPr>
        <p:spPr/>
        <p:txBody>
          <a:bodyPr/>
          <a:lstStyle/>
          <a:p>
            <a:fld id="{3CA4B8A9-A15D-FB4D-B5C7-D8E3B4871B58}" type="datetime1">
              <a:rPr lang="fr-FR" smtClean="0"/>
              <a:t>11/10/2023</a:t>
            </a:fld>
            <a:endParaRPr lang="fr-FR"/>
          </a:p>
        </p:txBody>
      </p:sp>
      <p:sp>
        <p:nvSpPr>
          <p:cNvPr id="5" name="Espace réservé du pied de page 4">
            <a:extLst>
              <a:ext uri="{FF2B5EF4-FFF2-40B4-BE49-F238E27FC236}">
                <a16:creationId xmlns:a16="http://schemas.microsoft.com/office/drawing/2014/main" id="{BF449E89-CBE9-2E5D-4129-4745A2D1FE0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62CF68A-9381-A023-826A-69B664380B18}"/>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1439507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4CC4209A-F1B6-3753-701E-2BBE9A928B6B}"/>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899C0D58-313F-8197-BDE7-F3416EF2A283}"/>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ACD8CCF-6F42-6328-8AAD-4EFF62925F41}"/>
              </a:ext>
            </a:extLst>
          </p:cNvPr>
          <p:cNvSpPr>
            <a:spLocks noGrp="1"/>
          </p:cNvSpPr>
          <p:nvPr>
            <p:ph type="dt" sz="half" idx="10"/>
          </p:nvPr>
        </p:nvSpPr>
        <p:spPr/>
        <p:txBody>
          <a:bodyPr/>
          <a:lstStyle/>
          <a:p>
            <a:fld id="{DBCB0B14-0091-B94A-8953-20B1804C9C43}" type="datetime1">
              <a:rPr lang="fr-FR" smtClean="0"/>
              <a:t>11/10/2023</a:t>
            </a:fld>
            <a:endParaRPr lang="fr-FR"/>
          </a:p>
        </p:txBody>
      </p:sp>
      <p:sp>
        <p:nvSpPr>
          <p:cNvPr id="5" name="Espace réservé du pied de page 4">
            <a:extLst>
              <a:ext uri="{FF2B5EF4-FFF2-40B4-BE49-F238E27FC236}">
                <a16:creationId xmlns:a16="http://schemas.microsoft.com/office/drawing/2014/main" id="{094E1A24-91B7-0E70-D072-116990057D3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6E351FD-9496-C55A-B028-878869AA434D}"/>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180263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64EF7D-B62A-C026-C7C9-5573271005C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B232AC8-8695-FAED-612C-30FEE95A942A}"/>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BD1880F-96B1-9F0E-5905-033C200E43F9}"/>
              </a:ext>
            </a:extLst>
          </p:cNvPr>
          <p:cNvSpPr>
            <a:spLocks noGrp="1"/>
          </p:cNvSpPr>
          <p:nvPr>
            <p:ph type="dt" sz="half" idx="10"/>
          </p:nvPr>
        </p:nvSpPr>
        <p:spPr/>
        <p:txBody>
          <a:bodyPr/>
          <a:lstStyle/>
          <a:p>
            <a:fld id="{49486D27-BD68-B444-9831-E4CB5343C17E}" type="datetime1">
              <a:rPr lang="fr-FR" smtClean="0"/>
              <a:t>11/10/2023</a:t>
            </a:fld>
            <a:endParaRPr lang="fr-FR"/>
          </a:p>
        </p:txBody>
      </p:sp>
      <p:sp>
        <p:nvSpPr>
          <p:cNvPr id="5" name="Espace réservé du pied de page 4">
            <a:extLst>
              <a:ext uri="{FF2B5EF4-FFF2-40B4-BE49-F238E27FC236}">
                <a16:creationId xmlns:a16="http://schemas.microsoft.com/office/drawing/2014/main" id="{A116AFAA-B1FD-A85D-F91C-09BEDB34BBA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FF8EE6B-D8CC-1F7B-2490-049C611BB6E6}"/>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899149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EB0BCD-5E8A-BCC3-B528-E79EB546D83A}"/>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9A935425-6F57-AABB-8F20-1C2601B76F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D9FB1AF0-B55C-6F2C-9A7B-76F763E97146}"/>
              </a:ext>
            </a:extLst>
          </p:cNvPr>
          <p:cNvSpPr>
            <a:spLocks noGrp="1"/>
          </p:cNvSpPr>
          <p:nvPr>
            <p:ph type="dt" sz="half" idx="10"/>
          </p:nvPr>
        </p:nvSpPr>
        <p:spPr/>
        <p:txBody>
          <a:bodyPr/>
          <a:lstStyle/>
          <a:p>
            <a:fld id="{B6CF45D6-23FA-FD4E-808F-90F4CB8B2299}" type="datetime1">
              <a:rPr lang="fr-FR" smtClean="0"/>
              <a:t>11/10/2023</a:t>
            </a:fld>
            <a:endParaRPr lang="fr-FR"/>
          </a:p>
        </p:txBody>
      </p:sp>
      <p:sp>
        <p:nvSpPr>
          <p:cNvPr id="5" name="Espace réservé du pied de page 4">
            <a:extLst>
              <a:ext uri="{FF2B5EF4-FFF2-40B4-BE49-F238E27FC236}">
                <a16:creationId xmlns:a16="http://schemas.microsoft.com/office/drawing/2014/main" id="{B95FF688-C920-2B9A-1CA0-E236B04A99F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A3917AF-0C71-E1AE-B931-5CADFC0EC195}"/>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883374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11A5F26-938F-383A-BDBD-07F18C1AF86D}"/>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8CDFA4C-E339-149D-9052-F8DDE1D977F7}"/>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6E489CC5-C855-68C0-19C4-3C34D3451BC0}"/>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581C6E48-5D7C-2E70-D2B1-BDFE9B4AC524}"/>
              </a:ext>
            </a:extLst>
          </p:cNvPr>
          <p:cNvSpPr>
            <a:spLocks noGrp="1"/>
          </p:cNvSpPr>
          <p:nvPr>
            <p:ph type="dt" sz="half" idx="10"/>
          </p:nvPr>
        </p:nvSpPr>
        <p:spPr/>
        <p:txBody>
          <a:bodyPr/>
          <a:lstStyle/>
          <a:p>
            <a:fld id="{D5079464-6A1D-B043-820F-06F66AAB056C}" type="datetime1">
              <a:rPr lang="fr-FR" smtClean="0"/>
              <a:t>11/10/2023</a:t>
            </a:fld>
            <a:endParaRPr lang="fr-FR"/>
          </a:p>
        </p:txBody>
      </p:sp>
      <p:sp>
        <p:nvSpPr>
          <p:cNvPr id="6" name="Espace réservé du pied de page 5">
            <a:extLst>
              <a:ext uri="{FF2B5EF4-FFF2-40B4-BE49-F238E27FC236}">
                <a16:creationId xmlns:a16="http://schemas.microsoft.com/office/drawing/2014/main" id="{2A524DFB-634B-0854-0095-450F9B6D91C5}"/>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513899E-82A8-9F5E-2F21-E8A8576CEE2E}"/>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3463349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55155FA-CA8A-C7A9-C584-4458DC5070B5}"/>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3AFEBA3B-9BA1-8351-66A7-80FCB6D10A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7479F915-6B8C-21CC-56CC-B41B83C0AADA}"/>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C0A0172C-E225-7E6F-786E-9FD778793A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812CA98B-240C-C947-14CC-96C190C10934}"/>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00880E2B-334E-B81D-5F0F-6958847D6829}"/>
              </a:ext>
            </a:extLst>
          </p:cNvPr>
          <p:cNvSpPr>
            <a:spLocks noGrp="1"/>
          </p:cNvSpPr>
          <p:nvPr>
            <p:ph type="dt" sz="half" idx="10"/>
          </p:nvPr>
        </p:nvSpPr>
        <p:spPr/>
        <p:txBody>
          <a:bodyPr/>
          <a:lstStyle/>
          <a:p>
            <a:fld id="{9C4765A6-7542-8642-A826-F4AFBD1692FE}" type="datetime1">
              <a:rPr lang="fr-FR" smtClean="0"/>
              <a:t>11/10/2023</a:t>
            </a:fld>
            <a:endParaRPr lang="fr-FR"/>
          </a:p>
        </p:txBody>
      </p:sp>
      <p:sp>
        <p:nvSpPr>
          <p:cNvPr id="8" name="Espace réservé du pied de page 7">
            <a:extLst>
              <a:ext uri="{FF2B5EF4-FFF2-40B4-BE49-F238E27FC236}">
                <a16:creationId xmlns:a16="http://schemas.microsoft.com/office/drawing/2014/main" id="{A6BF5F33-F09C-8C02-39DD-FC7EFCC70272}"/>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8584FBD6-DFD7-D9CC-E481-DC23874E4960}"/>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3588248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1AB11F3-BA3C-F2C5-1627-5E2B7BEB8A58}"/>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794F1AEA-DA30-B31B-61A6-A2475238F548}"/>
              </a:ext>
            </a:extLst>
          </p:cNvPr>
          <p:cNvSpPr>
            <a:spLocks noGrp="1"/>
          </p:cNvSpPr>
          <p:nvPr>
            <p:ph type="dt" sz="half" idx="10"/>
          </p:nvPr>
        </p:nvSpPr>
        <p:spPr/>
        <p:txBody>
          <a:bodyPr/>
          <a:lstStyle/>
          <a:p>
            <a:fld id="{276C0F16-B2AA-E84D-B4DE-14DBDC7C65FA}" type="datetime1">
              <a:rPr lang="fr-FR" smtClean="0"/>
              <a:t>11/10/2023</a:t>
            </a:fld>
            <a:endParaRPr lang="fr-FR"/>
          </a:p>
        </p:txBody>
      </p:sp>
      <p:sp>
        <p:nvSpPr>
          <p:cNvPr id="4" name="Espace réservé du pied de page 3">
            <a:extLst>
              <a:ext uri="{FF2B5EF4-FFF2-40B4-BE49-F238E27FC236}">
                <a16:creationId xmlns:a16="http://schemas.microsoft.com/office/drawing/2014/main" id="{A38887E1-1A52-90E9-91ED-E6D6D7E12DD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B19F025E-9DD4-C164-CA84-C912E7806103}"/>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921828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35D259D-ED7A-D385-C9AB-104032F0891E}"/>
              </a:ext>
            </a:extLst>
          </p:cNvPr>
          <p:cNvSpPr>
            <a:spLocks noGrp="1"/>
          </p:cNvSpPr>
          <p:nvPr>
            <p:ph type="dt" sz="half" idx="10"/>
          </p:nvPr>
        </p:nvSpPr>
        <p:spPr/>
        <p:txBody>
          <a:bodyPr/>
          <a:lstStyle/>
          <a:p>
            <a:fld id="{FA67B272-4EB0-4840-8245-CCAD6E7A5386}" type="datetime1">
              <a:rPr lang="fr-FR" smtClean="0"/>
              <a:t>11/10/2023</a:t>
            </a:fld>
            <a:endParaRPr lang="fr-FR"/>
          </a:p>
        </p:txBody>
      </p:sp>
      <p:sp>
        <p:nvSpPr>
          <p:cNvPr id="3" name="Espace réservé du pied de page 2">
            <a:extLst>
              <a:ext uri="{FF2B5EF4-FFF2-40B4-BE49-F238E27FC236}">
                <a16:creationId xmlns:a16="http://schemas.microsoft.com/office/drawing/2014/main" id="{1EE463B4-EBCA-E74F-4AD6-C47A03632895}"/>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575F6AC-E1C3-E391-6A8C-17259CE7D5D1}"/>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4213295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6E81001-DF46-5343-FEC6-F53D9ADFF030}"/>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C7E64038-4D9D-E036-0B8D-863209E3BC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D931435A-7E11-19BB-D692-07A101CDE6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40468FA-B4A4-6DA4-BE33-2AF00E76A1BB}"/>
              </a:ext>
            </a:extLst>
          </p:cNvPr>
          <p:cNvSpPr>
            <a:spLocks noGrp="1"/>
          </p:cNvSpPr>
          <p:nvPr>
            <p:ph type="dt" sz="half" idx="10"/>
          </p:nvPr>
        </p:nvSpPr>
        <p:spPr/>
        <p:txBody>
          <a:bodyPr/>
          <a:lstStyle/>
          <a:p>
            <a:fld id="{217E2410-22D2-EC4B-88BB-75D1F3928E80}" type="datetime1">
              <a:rPr lang="fr-FR" smtClean="0"/>
              <a:t>11/10/2023</a:t>
            </a:fld>
            <a:endParaRPr lang="fr-FR"/>
          </a:p>
        </p:txBody>
      </p:sp>
      <p:sp>
        <p:nvSpPr>
          <p:cNvPr id="6" name="Espace réservé du pied de page 5">
            <a:extLst>
              <a:ext uri="{FF2B5EF4-FFF2-40B4-BE49-F238E27FC236}">
                <a16:creationId xmlns:a16="http://schemas.microsoft.com/office/drawing/2014/main" id="{DD39F9D5-A911-7BE5-53AD-8BCB33F884C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5342C97-024B-0F2D-C7F4-97303D3C1468}"/>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429116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93D004-10FC-B249-5141-1CC0DCF02BC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4450A85-3C1D-AC5A-A2AC-F2FC871981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51B11D8D-E69B-4DD1-B9EF-EDC1A66E7A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7F476C9-579D-404F-2D19-34D2568F363D}"/>
              </a:ext>
            </a:extLst>
          </p:cNvPr>
          <p:cNvSpPr>
            <a:spLocks noGrp="1"/>
          </p:cNvSpPr>
          <p:nvPr>
            <p:ph type="dt" sz="half" idx="10"/>
          </p:nvPr>
        </p:nvSpPr>
        <p:spPr/>
        <p:txBody>
          <a:bodyPr/>
          <a:lstStyle/>
          <a:p>
            <a:fld id="{625CA682-8F45-F246-91A9-663077708BFD}" type="datetime1">
              <a:rPr lang="fr-FR" smtClean="0"/>
              <a:t>11/10/2023</a:t>
            </a:fld>
            <a:endParaRPr lang="fr-FR"/>
          </a:p>
        </p:txBody>
      </p:sp>
      <p:sp>
        <p:nvSpPr>
          <p:cNvPr id="6" name="Espace réservé du pied de page 5">
            <a:extLst>
              <a:ext uri="{FF2B5EF4-FFF2-40B4-BE49-F238E27FC236}">
                <a16:creationId xmlns:a16="http://schemas.microsoft.com/office/drawing/2014/main" id="{3CCDE733-2038-F843-A882-C88168F36B4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B64D5EF-80F1-9261-95B7-3D67921A6A31}"/>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4254817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657366B2-66D5-767A-825A-DD0684A216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F2A513C-E76F-591C-D08F-F629FDD24A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C1D5F70-EF48-11B1-D386-BA15EB223E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A829B8-F456-414E-A73F-DC7611421485}" type="datetime1">
              <a:rPr lang="fr-FR" smtClean="0"/>
              <a:t>11/10/2023</a:t>
            </a:fld>
            <a:endParaRPr lang="fr-FR"/>
          </a:p>
        </p:txBody>
      </p:sp>
      <p:sp>
        <p:nvSpPr>
          <p:cNvPr id="5" name="Espace réservé du pied de page 4">
            <a:extLst>
              <a:ext uri="{FF2B5EF4-FFF2-40B4-BE49-F238E27FC236}">
                <a16:creationId xmlns:a16="http://schemas.microsoft.com/office/drawing/2014/main" id="{CB67A8F5-9348-CA32-AB8B-00C8B6B062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21117768-0960-7947-358B-6776F92110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2C65D9-7694-1F47-B297-D1FBCA40C39F}" type="slidenum">
              <a:rPr lang="fr-FR" smtClean="0"/>
              <a:t>‹N°›</a:t>
            </a:fld>
            <a:endParaRPr lang="fr-FR"/>
          </a:p>
        </p:txBody>
      </p:sp>
    </p:spTree>
    <p:extLst>
      <p:ext uri="{BB962C8B-B14F-4D97-AF65-F5344CB8AC3E}">
        <p14:creationId xmlns:p14="http://schemas.microsoft.com/office/powerpoint/2010/main" val="10158570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26.jp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10.emf"/><Relationship Id="rId13"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9.emf"/><Relationship Id="rId12" Type="http://schemas.openxmlformats.org/officeDocument/2006/relationships/image" Target="../media/image14.png"/><Relationship Id="rId2" Type="http://schemas.openxmlformats.org/officeDocument/2006/relationships/notesSlide" Target="../notesSlides/notesSlide3.xml"/><Relationship Id="rId16"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8.jpg"/><Relationship Id="rId11" Type="http://schemas.openxmlformats.org/officeDocument/2006/relationships/image" Target="../media/image13.png"/><Relationship Id="rId5" Type="http://schemas.openxmlformats.org/officeDocument/2006/relationships/image" Target="../media/image7.emf"/><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6.emf"/><Relationship Id="rId9" Type="http://schemas.openxmlformats.org/officeDocument/2006/relationships/image" Target="../media/image11.png"/><Relationship Id="rId1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hyperlink" Target="https://www.figma.com/proto/OU3osqiKgVXQNatRyUwC4j/Wireframe?page-id=19%3A273&amp;type=design&amp;node-id=19-274&amp;viewport=197%2C96%2C0.08&amp;t=BurCztctn954dehJ-1&amp;scaling=min-zoom&amp;starting-point-node-id=19%3A274&amp;mode=design" TargetMode="External"/><Relationship Id="rId5" Type="http://schemas.openxmlformats.org/officeDocument/2006/relationships/hyperlink" Target="https://www.figma.com/proto/OU3osqiKgVXQNatRyUwC4j/Wireframe?page-id=0%3A1&amp;type=design&amp;node-id=2-2&amp;viewport=339%2C134%2C0.16&amp;t=oEeILdwUHQW9qD96-1&amp;scaling=scale-down&amp;starting-point-node-id=2%3A2&amp;mode=design" TargetMode="Externa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8" Type="http://schemas.openxmlformats.org/officeDocument/2006/relationships/hyperlink" Target="https://www.figma.com/proto/wRypFQBMRwhl9633Y6XMbJ/Mockup?page-id=36%3A2612&amp;type=design&amp;node-id=36-2636&amp;viewport=525%2C150%2C0.05&amp;t=urRYuCQNbynRAz5X-1&amp;scaling=min-zoom&amp;starting-point-node-id=36%3A2636&amp;mode=design" TargetMode="External"/><Relationship Id="rId3" Type="http://schemas.openxmlformats.org/officeDocument/2006/relationships/image" Target="../media/image2.png"/><Relationship Id="rId7" Type="http://schemas.openxmlformats.org/officeDocument/2006/relationships/hyperlink" Target="https://www.figma.com/proto/wRypFQBMRwhl9633Y6XMbJ/Mockup?page-id=0%3A1&amp;type=design&amp;node-id=2-118&amp;viewport=577%2C68%2C0.11&amp;t=OP3aOBHXrojB5HLh-1&amp;scaling=scale-down&amp;starting-point-node-id=2%3A118&amp;mode=design"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4.jp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25.emf"/><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FBB7D6-4CB5-BE19-985E-03585D79A9B9}"/>
              </a:ext>
            </a:extLst>
          </p:cNvPr>
          <p:cNvSpPr>
            <a:spLocks noGrp="1"/>
          </p:cNvSpPr>
          <p:nvPr>
            <p:ph type="ctrTitle"/>
          </p:nvPr>
        </p:nvSpPr>
        <p:spPr>
          <a:xfrm>
            <a:off x="4865439" y="2819646"/>
            <a:ext cx="7172103" cy="1218708"/>
          </a:xfrm>
        </p:spPr>
        <p:txBody>
          <a:bodyPr>
            <a:normAutofit/>
          </a:bodyPr>
          <a:lstStyle/>
          <a:p>
            <a:r>
              <a:rPr lang="fr-FR" dirty="0">
                <a:latin typeface="Pacifico" panose="02000000000000000000" pitchFamily="2" charset="0"/>
              </a:rPr>
              <a:t>Change ton climat</a:t>
            </a:r>
          </a:p>
        </p:txBody>
      </p:sp>
      <p:sp>
        <p:nvSpPr>
          <p:cNvPr id="3" name="Sous-titre 2">
            <a:extLst>
              <a:ext uri="{FF2B5EF4-FFF2-40B4-BE49-F238E27FC236}">
                <a16:creationId xmlns:a16="http://schemas.microsoft.com/office/drawing/2014/main" id="{5A33E5A3-3312-566F-6563-293C1769D7EC}"/>
              </a:ext>
            </a:extLst>
          </p:cNvPr>
          <p:cNvSpPr>
            <a:spLocks noGrp="1"/>
          </p:cNvSpPr>
          <p:nvPr>
            <p:ph type="subTitle" idx="1"/>
          </p:nvPr>
        </p:nvSpPr>
        <p:spPr>
          <a:xfrm>
            <a:off x="10025306" y="5770616"/>
            <a:ext cx="1483521" cy="538328"/>
          </a:xfrm>
        </p:spPr>
        <p:txBody>
          <a:bodyPr/>
          <a:lstStyle/>
          <a:p>
            <a:r>
              <a:rPr lang="fr-FR"/>
              <a:t>Oral 1</a:t>
            </a:r>
            <a:endParaRPr lang="fr-FR" dirty="0"/>
          </a:p>
        </p:txBody>
      </p:sp>
      <p:pic>
        <p:nvPicPr>
          <p:cNvPr id="7" name="Image 6" descr="Une image contenant clipart, Graphique, illustration, conception&#10;&#10;Description générée automatiquement">
            <a:extLst>
              <a:ext uri="{FF2B5EF4-FFF2-40B4-BE49-F238E27FC236}">
                <a16:creationId xmlns:a16="http://schemas.microsoft.com/office/drawing/2014/main" id="{3FD60EAE-75DF-599E-2636-A8FAED8D6288}"/>
              </a:ext>
            </a:extLst>
          </p:cNvPr>
          <p:cNvPicPr>
            <a:picLocks noChangeAspect="1"/>
          </p:cNvPicPr>
          <p:nvPr/>
        </p:nvPicPr>
        <p:blipFill>
          <a:blip r:embed="rId3"/>
          <a:stretch>
            <a:fillRect/>
          </a:stretch>
        </p:blipFill>
        <p:spPr>
          <a:xfrm>
            <a:off x="154458" y="549056"/>
            <a:ext cx="5372947" cy="5759888"/>
          </a:xfrm>
          <a:prstGeom prst="rect">
            <a:avLst/>
          </a:prstGeom>
          <a:ln>
            <a:noFill/>
          </a:ln>
          <a:effectLst>
            <a:outerShdw blurRad="292100" dist="139700" dir="2700000" algn="tl" rotWithShape="0">
              <a:srgbClr val="333333">
                <a:alpha val="65000"/>
              </a:srgbClr>
            </a:outerShdw>
          </a:effectLst>
        </p:spPr>
      </p:pic>
      <p:sp>
        <p:nvSpPr>
          <p:cNvPr id="4" name="Espace réservé du numéro de diapositive 3">
            <a:extLst>
              <a:ext uri="{FF2B5EF4-FFF2-40B4-BE49-F238E27FC236}">
                <a16:creationId xmlns:a16="http://schemas.microsoft.com/office/drawing/2014/main" id="{25EEE54C-4F02-DEF1-141D-3CD6F2E1DB11}"/>
              </a:ext>
            </a:extLst>
          </p:cNvPr>
          <p:cNvSpPr>
            <a:spLocks noGrp="1"/>
          </p:cNvSpPr>
          <p:nvPr>
            <p:ph type="sldNum" sz="quarter" idx="12"/>
          </p:nvPr>
        </p:nvSpPr>
        <p:spPr/>
        <p:txBody>
          <a:bodyPr/>
          <a:lstStyle/>
          <a:p>
            <a:fld id="{BD2C65D9-7694-1F47-B297-D1FBCA40C39F}" type="slidenum">
              <a:rPr lang="fr-FR" smtClean="0"/>
              <a:t>1</a:t>
            </a:fld>
            <a:endParaRPr lang="fr-FR" dirty="0"/>
          </a:p>
        </p:txBody>
      </p:sp>
    </p:spTree>
    <p:extLst>
      <p:ext uri="{BB962C8B-B14F-4D97-AF65-F5344CB8AC3E}">
        <p14:creationId xmlns:p14="http://schemas.microsoft.com/office/powerpoint/2010/main" val="467787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10</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2728632" cy="369332"/>
          </a:xfrm>
          <a:prstGeom prst="rect">
            <a:avLst/>
          </a:prstGeom>
          <a:noFill/>
        </p:spPr>
        <p:txBody>
          <a:bodyPr wrap="none" rtlCol="0">
            <a:spAutoFit/>
          </a:bodyPr>
          <a:lstStyle/>
          <a:p>
            <a:r>
              <a:rPr lang="fr-FR" dirty="0">
                <a:latin typeface="Montserrat Medium" pitchFamily="2" charset="77"/>
              </a:rPr>
              <a:t>Diagramme d’activité</a:t>
            </a:r>
          </a:p>
        </p:txBody>
      </p:sp>
      <p:pic>
        <p:nvPicPr>
          <p:cNvPr id="7" name="Image 6" descr="Une image contenant texte, diagramme, Parallèle, Plan&#10;&#10;Description générée automatiquement">
            <a:extLst>
              <a:ext uri="{FF2B5EF4-FFF2-40B4-BE49-F238E27FC236}">
                <a16:creationId xmlns:a16="http://schemas.microsoft.com/office/drawing/2014/main" id="{E87B47CA-841E-DD8C-2EBD-BE90EA095920}"/>
              </a:ext>
            </a:extLst>
          </p:cNvPr>
          <p:cNvPicPr>
            <a:picLocks noChangeAspect="1"/>
          </p:cNvPicPr>
          <p:nvPr/>
        </p:nvPicPr>
        <p:blipFill>
          <a:blip r:embed="rId4"/>
          <a:stretch>
            <a:fillRect/>
          </a:stretch>
        </p:blipFill>
        <p:spPr>
          <a:xfrm>
            <a:off x="4121737" y="1136221"/>
            <a:ext cx="3948526" cy="5585254"/>
          </a:xfrm>
          <a:prstGeom prst="rect">
            <a:avLst/>
          </a:prstGeom>
        </p:spPr>
      </p:pic>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5"/>
          <a:stretch>
            <a:fillRect/>
          </a:stretch>
        </p:blipFill>
        <p:spPr>
          <a:xfrm>
            <a:off x="-12979" y="-15910"/>
            <a:ext cx="7772400" cy="1380344"/>
          </a:xfrm>
          <a:prstGeom prst="rect">
            <a:avLst/>
          </a:prstGeom>
        </p:spPr>
      </p:pic>
    </p:spTree>
    <p:extLst>
      <p:ext uri="{BB962C8B-B14F-4D97-AF65-F5344CB8AC3E}">
        <p14:creationId xmlns:p14="http://schemas.microsoft.com/office/powerpoint/2010/main" val="208888058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6973574F-CE3A-3B58-300B-CE47DC24C9B2}"/>
              </a:ext>
            </a:extLst>
          </p:cNvPr>
          <p:cNvSpPr>
            <a:spLocks noGrp="1"/>
          </p:cNvSpPr>
          <p:nvPr>
            <p:ph type="sldNum" sz="quarter" idx="12"/>
          </p:nvPr>
        </p:nvSpPr>
        <p:spPr/>
        <p:txBody>
          <a:bodyPr/>
          <a:lstStyle/>
          <a:p>
            <a:fld id="{BD2C65D9-7694-1F47-B297-D1FBCA40C39F}" type="slidenum">
              <a:rPr lang="fr-FR" smtClean="0"/>
              <a:t>11</a:t>
            </a:fld>
            <a:endParaRPr lang="fr-FR"/>
          </a:p>
        </p:txBody>
      </p:sp>
      <p:pic>
        <p:nvPicPr>
          <p:cNvPr id="4" name="Image 3" descr="Une image contenant diagramme, ligne, texte, Plan&#10;&#10;Description générée automatiquement">
            <a:extLst>
              <a:ext uri="{FF2B5EF4-FFF2-40B4-BE49-F238E27FC236}">
                <a16:creationId xmlns:a16="http://schemas.microsoft.com/office/drawing/2014/main" id="{7628CAAB-3423-4088-3EC0-7F61DB125FA2}"/>
              </a:ext>
            </a:extLst>
          </p:cNvPr>
          <p:cNvPicPr>
            <a:picLocks noChangeAspect="1"/>
          </p:cNvPicPr>
          <p:nvPr/>
        </p:nvPicPr>
        <p:blipFill>
          <a:blip r:embed="rId3"/>
          <a:stretch>
            <a:fillRect/>
          </a:stretch>
        </p:blipFill>
        <p:spPr>
          <a:xfrm>
            <a:off x="167288" y="0"/>
            <a:ext cx="10819453" cy="6858000"/>
          </a:xfrm>
          <a:prstGeom prst="rect">
            <a:avLst/>
          </a:prstGeom>
        </p:spPr>
      </p:pic>
    </p:spTree>
    <p:extLst>
      <p:ext uri="{BB962C8B-B14F-4D97-AF65-F5344CB8AC3E}">
        <p14:creationId xmlns:p14="http://schemas.microsoft.com/office/powerpoint/2010/main" val="950655135"/>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C3DD1FDB-FC32-2695-F08E-29CE4D4D9FF3}"/>
              </a:ext>
            </a:extLst>
          </p:cNvPr>
          <p:cNvSpPr>
            <a:spLocks noGrp="1"/>
          </p:cNvSpPr>
          <p:nvPr>
            <p:ph type="sldNum" sz="quarter" idx="12"/>
          </p:nvPr>
        </p:nvSpPr>
        <p:spPr/>
        <p:txBody>
          <a:bodyPr/>
          <a:lstStyle/>
          <a:p>
            <a:fld id="{BD2C65D9-7694-1F47-B297-D1FBCA40C39F}" type="slidenum">
              <a:rPr lang="fr-FR" smtClean="0"/>
              <a:t>12</a:t>
            </a:fld>
            <a:endParaRPr lang="fr-FR"/>
          </a:p>
        </p:txBody>
      </p:sp>
      <p:pic>
        <p:nvPicPr>
          <p:cNvPr id="4" name="Image 3" descr="Une image contenant diagramme, Plan, Dessin technique, ligne&#10;&#10;Description générée automatiquement">
            <a:extLst>
              <a:ext uri="{FF2B5EF4-FFF2-40B4-BE49-F238E27FC236}">
                <a16:creationId xmlns:a16="http://schemas.microsoft.com/office/drawing/2014/main" id="{680C4C1F-CB2B-B824-638B-3332B1891260}"/>
              </a:ext>
            </a:extLst>
          </p:cNvPr>
          <p:cNvPicPr>
            <a:picLocks noChangeAspect="1"/>
          </p:cNvPicPr>
          <p:nvPr/>
        </p:nvPicPr>
        <p:blipFill>
          <a:blip r:embed="rId3"/>
          <a:stretch>
            <a:fillRect/>
          </a:stretch>
        </p:blipFill>
        <p:spPr>
          <a:xfrm>
            <a:off x="169593" y="0"/>
            <a:ext cx="10659443" cy="6858000"/>
          </a:xfrm>
          <a:prstGeom prst="rect">
            <a:avLst/>
          </a:prstGeom>
        </p:spPr>
      </p:pic>
    </p:spTree>
    <p:extLst>
      <p:ext uri="{BB962C8B-B14F-4D97-AF65-F5344CB8AC3E}">
        <p14:creationId xmlns:p14="http://schemas.microsoft.com/office/powerpoint/2010/main" val="260543767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D97A1CF-A924-6CBF-2F6B-1DB04ADC7612}"/>
              </a:ext>
            </a:extLst>
          </p:cNvPr>
          <p:cNvSpPr>
            <a:spLocks noGrp="1"/>
          </p:cNvSpPr>
          <p:nvPr>
            <p:ph type="sldNum" sz="quarter" idx="12"/>
          </p:nvPr>
        </p:nvSpPr>
        <p:spPr/>
        <p:txBody>
          <a:bodyPr/>
          <a:lstStyle/>
          <a:p>
            <a:fld id="{BD2C65D9-7694-1F47-B297-D1FBCA40C39F}" type="slidenum">
              <a:rPr lang="fr-FR" smtClean="0"/>
              <a:t>13</a:t>
            </a:fld>
            <a:endParaRPr lang="fr-FR"/>
          </a:p>
        </p:txBody>
      </p:sp>
      <p:pic>
        <p:nvPicPr>
          <p:cNvPr id="4" name="Image 3" descr="Une image contenant diagramme, ligne, conception, origami&#10;&#10;Description générée automatiquement">
            <a:extLst>
              <a:ext uri="{FF2B5EF4-FFF2-40B4-BE49-F238E27FC236}">
                <a16:creationId xmlns:a16="http://schemas.microsoft.com/office/drawing/2014/main" id="{CE2B18D8-98D0-656C-4BEA-36F64CFEA225}"/>
              </a:ext>
            </a:extLst>
          </p:cNvPr>
          <p:cNvPicPr>
            <a:picLocks noChangeAspect="1"/>
          </p:cNvPicPr>
          <p:nvPr/>
        </p:nvPicPr>
        <p:blipFill>
          <a:blip r:embed="rId3"/>
          <a:stretch>
            <a:fillRect/>
          </a:stretch>
        </p:blipFill>
        <p:spPr>
          <a:xfrm>
            <a:off x="234777" y="-1"/>
            <a:ext cx="10388311" cy="4955059"/>
          </a:xfrm>
          <a:prstGeom prst="rect">
            <a:avLst/>
          </a:prstGeom>
        </p:spPr>
      </p:pic>
    </p:spTree>
    <p:extLst>
      <p:ext uri="{BB962C8B-B14F-4D97-AF65-F5344CB8AC3E}">
        <p14:creationId xmlns:p14="http://schemas.microsoft.com/office/powerpoint/2010/main" val="141388919"/>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14</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3159839" cy="369332"/>
          </a:xfrm>
          <a:prstGeom prst="rect">
            <a:avLst/>
          </a:prstGeom>
          <a:noFill/>
        </p:spPr>
        <p:txBody>
          <a:bodyPr wrap="none" rtlCol="0">
            <a:spAutoFit/>
          </a:bodyPr>
          <a:lstStyle/>
          <a:p>
            <a:r>
              <a:rPr lang="fr-FR" dirty="0">
                <a:latin typeface="Montserrat Medium" pitchFamily="2" charset="77"/>
              </a:rPr>
              <a:t>Diagramme de séquence</a:t>
            </a:r>
          </a:p>
        </p:txBody>
      </p:sp>
      <p:pic>
        <p:nvPicPr>
          <p:cNvPr id="5" name="Image 4" descr="Une image contenant texte, diagramme, reçu, Parallèle&#10;&#10;Description générée automatiquement">
            <a:extLst>
              <a:ext uri="{FF2B5EF4-FFF2-40B4-BE49-F238E27FC236}">
                <a16:creationId xmlns:a16="http://schemas.microsoft.com/office/drawing/2014/main" id="{DBEF3CF8-74DF-71E9-B66C-8FD02F430371}"/>
              </a:ext>
            </a:extLst>
          </p:cNvPr>
          <p:cNvPicPr>
            <a:picLocks noChangeAspect="1"/>
          </p:cNvPicPr>
          <p:nvPr/>
        </p:nvPicPr>
        <p:blipFill>
          <a:blip r:embed="rId4"/>
          <a:stretch>
            <a:fillRect/>
          </a:stretch>
        </p:blipFill>
        <p:spPr>
          <a:xfrm>
            <a:off x="1703877" y="1159262"/>
            <a:ext cx="8515159" cy="5667846"/>
          </a:xfrm>
          <a:prstGeom prst="rect">
            <a:avLst/>
          </a:prstGeom>
        </p:spPr>
      </p:pic>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5"/>
          <a:stretch>
            <a:fillRect/>
          </a:stretch>
        </p:blipFill>
        <p:spPr>
          <a:xfrm>
            <a:off x="4419600" y="0"/>
            <a:ext cx="7772400" cy="1384126"/>
          </a:xfrm>
          <a:prstGeom prst="rect">
            <a:avLst/>
          </a:prstGeom>
        </p:spPr>
      </p:pic>
    </p:spTree>
    <p:extLst>
      <p:ext uri="{BB962C8B-B14F-4D97-AF65-F5344CB8AC3E}">
        <p14:creationId xmlns:p14="http://schemas.microsoft.com/office/powerpoint/2010/main" val="17154283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15</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1519968" cy="369332"/>
          </a:xfrm>
          <a:prstGeom prst="rect">
            <a:avLst/>
          </a:prstGeom>
          <a:noFill/>
        </p:spPr>
        <p:txBody>
          <a:bodyPr wrap="none" rtlCol="0">
            <a:spAutoFit/>
          </a:bodyPr>
          <a:lstStyle/>
          <a:p>
            <a:r>
              <a:rPr lang="fr-FR" dirty="0">
                <a:latin typeface="Montserrat Medium" pitchFamily="2" charset="77"/>
              </a:rPr>
              <a:t>MCD / MLD</a:t>
            </a:r>
          </a:p>
        </p:txBody>
      </p:sp>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4"/>
          <a:stretch>
            <a:fillRect/>
          </a:stretch>
        </p:blipFill>
        <p:spPr>
          <a:xfrm>
            <a:off x="-12979" y="-15910"/>
            <a:ext cx="7772400" cy="1380344"/>
          </a:xfrm>
          <a:prstGeom prst="rect">
            <a:avLst/>
          </a:prstGeom>
        </p:spPr>
      </p:pic>
      <p:pic>
        <p:nvPicPr>
          <p:cNvPr id="5" name="Image 4" descr="Une image contenant diagramme, capture d’écran, texte, ligne&#10;&#10;Description générée automatiquement">
            <a:extLst>
              <a:ext uri="{FF2B5EF4-FFF2-40B4-BE49-F238E27FC236}">
                <a16:creationId xmlns:a16="http://schemas.microsoft.com/office/drawing/2014/main" id="{8560FCC2-C053-6CCD-C8A1-AB7388E07ABE}"/>
              </a:ext>
            </a:extLst>
          </p:cNvPr>
          <p:cNvPicPr>
            <a:picLocks noChangeAspect="1"/>
          </p:cNvPicPr>
          <p:nvPr/>
        </p:nvPicPr>
        <p:blipFill>
          <a:blip r:embed="rId5"/>
          <a:stretch>
            <a:fillRect/>
          </a:stretch>
        </p:blipFill>
        <p:spPr>
          <a:xfrm>
            <a:off x="991384" y="1531103"/>
            <a:ext cx="10362416" cy="4825247"/>
          </a:xfrm>
          <a:prstGeom prst="rect">
            <a:avLst/>
          </a:prstGeom>
        </p:spPr>
      </p:pic>
    </p:spTree>
    <p:extLst>
      <p:ext uri="{BB962C8B-B14F-4D97-AF65-F5344CB8AC3E}">
        <p14:creationId xmlns:p14="http://schemas.microsoft.com/office/powerpoint/2010/main" val="23997651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16</a:t>
            </a:fld>
            <a:endParaRPr lang="fr-FR"/>
          </a:p>
        </p:txBody>
      </p:sp>
      <p:pic>
        <p:nvPicPr>
          <p:cNvPr id="8" name="Image 7" descr="Une image contenant texte, capture d’écran, diagramme, ligne&#10;&#10;Description générée automatiquement">
            <a:extLst>
              <a:ext uri="{FF2B5EF4-FFF2-40B4-BE49-F238E27FC236}">
                <a16:creationId xmlns:a16="http://schemas.microsoft.com/office/drawing/2014/main" id="{DF4644C5-7379-E24B-BDF2-792DA444C541}"/>
              </a:ext>
            </a:extLst>
          </p:cNvPr>
          <p:cNvPicPr>
            <a:picLocks noChangeAspect="1"/>
          </p:cNvPicPr>
          <p:nvPr/>
        </p:nvPicPr>
        <p:blipFill>
          <a:blip r:embed="rId3"/>
          <a:stretch>
            <a:fillRect/>
          </a:stretch>
        </p:blipFill>
        <p:spPr>
          <a:xfrm>
            <a:off x="991384" y="1531102"/>
            <a:ext cx="10562288" cy="4825247"/>
          </a:xfrm>
          <a:prstGeom prst="rect">
            <a:avLst/>
          </a:prstGeom>
        </p:spPr>
      </p:pic>
      <p:pic>
        <p:nvPicPr>
          <p:cNvPr id="4" name="Image 3" descr="Une image contenant capture d’écran, Graphique, conception&#10;&#10;Description générée automatiquement">
            <a:extLst>
              <a:ext uri="{FF2B5EF4-FFF2-40B4-BE49-F238E27FC236}">
                <a16:creationId xmlns:a16="http://schemas.microsoft.com/office/drawing/2014/main" id="{3D33DAFF-BCEF-36D5-3C34-A7790B48D426}"/>
              </a:ext>
            </a:extLst>
          </p:cNvPr>
          <p:cNvPicPr>
            <a:picLocks noChangeAspect="1"/>
          </p:cNvPicPr>
          <p:nvPr/>
        </p:nvPicPr>
        <p:blipFill>
          <a:blip r:embed="rId4">
            <a:alphaModFix amt="35000"/>
          </a:blip>
          <a:stretch>
            <a:fillRect/>
          </a:stretch>
        </p:blipFill>
        <p:spPr>
          <a:xfrm>
            <a:off x="292100" y="362030"/>
            <a:ext cx="522092" cy="522092"/>
          </a:xfrm>
          <a:prstGeom prst="rect">
            <a:avLst/>
          </a:prstGeom>
        </p:spPr>
      </p:pic>
      <p:sp>
        <p:nvSpPr>
          <p:cNvPr id="5" name="ZoneTexte 4">
            <a:extLst>
              <a:ext uri="{FF2B5EF4-FFF2-40B4-BE49-F238E27FC236}">
                <a16:creationId xmlns:a16="http://schemas.microsoft.com/office/drawing/2014/main" id="{EE2713A8-195A-DBE8-2FBE-2CF7653D66D9}"/>
              </a:ext>
            </a:extLst>
          </p:cNvPr>
          <p:cNvSpPr txBox="1"/>
          <p:nvPr/>
        </p:nvSpPr>
        <p:spPr>
          <a:xfrm>
            <a:off x="425884" y="413358"/>
            <a:ext cx="1519968" cy="369332"/>
          </a:xfrm>
          <a:prstGeom prst="rect">
            <a:avLst/>
          </a:prstGeom>
          <a:noFill/>
        </p:spPr>
        <p:txBody>
          <a:bodyPr wrap="none" rtlCol="0">
            <a:spAutoFit/>
          </a:bodyPr>
          <a:lstStyle/>
          <a:p>
            <a:r>
              <a:rPr lang="fr-FR" dirty="0">
                <a:latin typeface="Montserrat Medium" pitchFamily="2" charset="77"/>
              </a:rPr>
              <a:t>MCD / MLD</a:t>
            </a:r>
          </a:p>
        </p:txBody>
      </p:sp>
      <p:pic>
        <p:nvPicPr>
          <p:cNvPr id="7" name="Image 6" descr="Une image contenant capture d’écran, Rectangle, Caractère coloré, carré">
            <a:extLst>
              <a:ext uri="{FF2B5EF4-FFF2-40B4-BE49-F238E27FC236}">
                <a16:creationId xmlns:a16="http://schemas.microsoft.com/office/drawing/2014/main" id="{CAB38546-97CE-C023-EEC4-22F503B5CBFA}"/>
              </a:ext>
            </a:extLst>
          </p:cNvPr>
          <p:cNvPicPr>
            <a:picLocks noChangeAspect="1"/>
          </p:cNvPicPr>
          <p:nvPr/>
        </p:nvPicPr>
        <p:blipFill>
          <a:blip r:embed="rId5"/>
          <a:stretch>
            <a:fillRect/>
          </a:stretch>
        </p:blipFill>
        <p:spPr>
          <a:xfrm>
            <a:off x="4429432" y="-58993"/>
            <a:ext cx="7772400" cy="1384126"/>
          </a:xfrm>
          <a:prstGeom prst="rect">
            <a:avLst/>
          </a:prstGeom>
        </p:spPr>
      </p:pic>
    </p:spTree>
    <p:extLst>
      <p:ext uri="{BB962C8B-B14F-4D97-AF65-F5344CB8AC3E}">
        <p14:creationId xmlns:p14="http://schemas.microsoft.com/office/powerpoint/2010/main" val="117957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Image 15" descr="Une image contenant clipart, Graphique, illustration, conception&#10;&#10;Description générée automatiquement">
            <a:extLst>
              <a:ext uri="{FF2B5EF4-FFF2-40B4-BE49-F238E27FC236}">
                <a16:creationId xmlns:a16="http://schemas.microsoft.com/office/drawing/2014/main" id="{BE341465-458E-6332-3523-79B42470E895}"/>
              </a:ext>
            </a:extLst>
          </p:cNvPr>
          <p:cNvPicPr>
            <a:picLocks noChangeAspect="1"/>
          </p:cNvPicPr>
          <p:nvPr/>
        </p:nvPicPr>
        <p:blipFill>
          <a:blip r:embed="rId2">
            <a:alphaModFix amt="5000"/>
          </a:blip>
          <a:stretch>
            <a:fillRect/>
          </a:stretch>
        </p:blipFill>
        <p:spPr>
          <a:xfrm>
            <a:off x="-76200" y="120650"/>
            <a:ext cx="6172200" cy="6616700"/>
          </a:xfrm>
          <a:prstGeom prst="rect">
            <a:avLst/>
          </a:prstGeom>
        </p:spPr>
      </p:pic>
      <p:sp>
        <p:nvSpPr>
          <p:cNvPr id="4" name="Espace réservé du numéro de diapositive 3">
            <a:extLst>
              <a:ext uri="{FF2B5EF4-FFF2-40B4-BE49-F238E27FC236}">
                <a16:creationId xmlns:a16="http://schemas.microsoft.com/office/drawing/2014/main" id="{0AB35075-84C6-C3D2-A2F0-0D1A0E97B8D5}"/>
              </a:ext>
            </a:extLst>
          </p:cNvPr>
          <p:cNvSpPr>
            <a:spLocks noGrp="1"/>
          </p:cNvSpPr>
          <p:nvPr>
            <p:ph type="sldNum" sz="quarter" idx="12"/>
          </p:nvPr>
        </p:nvSpPr>
        <p:spPr/>
        <p:txBody>
          <a:bodyPr/>
          <a:lstStyle/>
          <a:p>
            <a:fld id="{BD2C65D9-7694-1F47-B297-D1FBCA40C39F}" type="slidenum">
              <a:rPr lang="fr-FR" smtClean="0"/>
              <a:t>2</a:t>
            </a:fld>
            <a:endParaRPr lang="fr-FR"/>
          </a:p>
        </p:txBody>
      </p:sp>
      <p:sp>
        <p:nvSpPr>
          <p:cNvPr id="7" name="ZoneTexte 6">
            <a:extLst>
              <a:ext uri="{FF2B5EF4-FFF2-40B4-BE49-F238E27FC236}">
                <a16:creationId xmlns:a16="http://schemas.microsoft.com/office/drawing/2014/main" id="{4DF0343D-1926-92CD-E981-B56C83DF88B5}"/>
              </a:ext>
            </a:extLst>
          </p:cNvPr>
          <p:cNvSpPr txBox="1"/>
          <p:nvPr/>
        </p:nvSpPr>
        <p:spPr>
          <a:xfrm>
            <a:off x="1383232" y="1550129"/>
            <a:ext cx="5050971" cy="1169562"/>
          </a:xfrm>
          <a:prstGeom prst="rect">
            <a:avLst/>
          </a:prstGeom>
          <a:noFill/>
        </p:spPr>
        <p:txBody>
          <a:bodyPr wrap="square" rtlCol="0">
            <a:spAutoFit/>
          </a:bodyPr>
          <a:lstStyle/>
          <a:p>
            <a:r>
              <a:rPr lang="fr-FR" sz="1400" dirty="0">
                <a:latin typeface="Montserrat Medium" pitchFamily="2" charset="77"/>
              </a:rPr>
              <a:t>1 – Analyse du besoin</a:t>
            </a:r>
          </a:p>
          <a:p>
            <a:r>
              <a:rPr lang="fr-FR" sz="1400" dirty="0">
                <a:latin typeface="Montserrat Medium" pitchFamily="2" charset="77"/>
              </a:rPr>
              <a:t>	a - Contexte</a:t>
            </a:r>
          </a:p>
          <a:p>
            <a:r>
              <a:rPr lang="fr-FR" sz="1400" dirty="0">
                <a:latin typeface="Montserrat Medium" pitchFamily="2" charset="77"/>
              </a:rPr>
              <a:t>	b - Présentation de l’association</a:t>
            </a:r>
          </a:p>
          <a:p>
            <a:r>
              <a:rPr lang="fr-FR" sz="1400" dirty="0">
                <a:latin typeface="Montserrat Medium" pitchFamily="2" charset="77"/>
              </a:rPr>
              <a:t>	c - Le besoin</a:t>
            </a:r>
          </a:p>
          <a:p>
            <a:r>
              <a:rPr lang="fr-FR" sz="1400" dirty="0">
                <a:latin typeface="Montserrat Medium" pitchFamily="2" charset="77"/>
              </a:rPr>
              <a:t>	d - Les contraintes techniques</a:t>
            </a:r>
          </a:p>
        </p:txBody>
      </p:sp>
      <p:sp>
        <p:nvSpPr>
          <p:cNvPr id="10" name="ZoneTexte 9">
            <a:extLst>
              <a:ext uri="{FF2B5EF4-FFF2-40B4-BE49-F238E27FC236}">
                <a16:creationId xmlns:a16="http://schemas.microsoft.com/office/drawing/2014/main" id="{8EB96DD4-5FAA-2EBB-5BC8-761865D389A5}"/>
              </a:ext>
            </a:extLst>
          </p:cNvPr>
          <p:cNvSpPr txBox="1"/>
          <p:nvPr/>
        </p:nvSpPr>
        <p:spPr>
          <a:xfrm>
            <a:off x="1383232" y="4569204"/>
            <a:ext cx="2843408" cy="738667"/>
          </a:xfrm>
          <a:prstGeom prst="rect">
            <a:avLst/>
          </a:prstGeom>
          <a:noFill/>
        </p:spPr>
        <p:txBody>
          <a:bodyPr wrap="square" rtlCol="0">
            <a:spAutoFit/>
          </a:bodyPr>
          <a:lstStyle/>
          <a:p>
            <a:r>
              <a:rPr lang="fr-FR" sz="1400" dirty="0">
                <a:latin typeface="Montserrat Medium" pitchFamily="2" charset="77"/>
              </a:rPr>
              <a:t>3 – Maquettage</a:t>
            </a:r>
          </a:p>
          <a:p>
            <a:r>
              <a:rPr lang="fr-FR" sz="1400" dirty="0">
                <a:latin typeface="Montserrat Medium" pitchFamily="2" charset="77"/>
              </a:rPr>
              <a:t>	a – Wireframe</a:t>
            </a:r>
          </a:p>
          <a:p>
            <a:r>
              <a:rPr lang="fr-FR" sz="1400" dirty="0">
                <a:latin typeface="Montserrat Medium" pitchFamily="2" charset="77"/>
              </a:rPr>
              <a:t>	b – </a:t>
            </a:r>
            <a:r>
              <a:rPr lang="fr-FR" sz="1400" dirty="0" err="1">
                <a:latin typeface="Montserrat Medium" pitchFamily="2" charset="77"/>
              </a:rPr>
              <a:t>Mockup</a:t>
            </a:r>
            <a:endParaRPr lang="fr-FR" sz="1400" dirty="0">
              <a:latin typeface="Montserrat Medium" pitchFamily="2" charset="77"/>
            </a:endParaRPr>
          </a:p>
        </p:txBody>
      </p:sp>
      <p:sp>
        <p:nvSpPr>
          <p:cNvPr id="11" name="ZoneTexte 10">
            <a:extLst>
              <a:ext uri="{FF2B5EF4-FFF2-40B4-BE49-F238E27FC236}">
                <a16:creationId xmlns:a16="http://schemas.microsoft.com/office/drawing/2014/main" id="{3267C06D-26D4-A8FC-1ACF-08F70FE12B10}"/>
              </a:ext>
            </a:extLst>
          </p:cNvPr>
          <p:cNvSpPr txBox="1"/>
          <p:nvPr/>
        </p:nvSpPr>
        <p:spPr>
          <a:xfrm>
            <a:off x="1357997" y="3335239"/>
            <a:ext cx="1741182" cy="369332"/>
          </a:xfrm>
          <a:prstGeom prst="rect">
            <a:avLst/>
          </a:prstGeom>
          <a:noFill/>
        </p:spPr>
        <p:txBody>
          <a:bodyPr wrap="none" rtlCol="0">
            <a:spAutoFit/>
          </a:bodyPr>
          <a:lstStyle/>
          <a:p>
            <a:r>
              <a:rPr lang="fr-FR" dirty="0"/>
              <a:t>2 - </a:t>
            </a:r>
            <a:r>
              <a:rPr lang="fr-FR" sz="1400" dirty="0">
                <a:latin typeface="Montserrat Medium" pitchFamily="2" charset="77"/>
              </a:rPr>
              <a:t>Arborescence</a:t>
            </a:r>
          </a:p>
        </p:txBody>
      </p:sp>
      <p:sp>
        <p:nvSpPr>
          <p:cNvPr id="12" name="ZoneTexte 11">
            <a:extLst>
              <a:ext uri="{FF2B5EF4-FFF2-40B4-BE49-F238E27FC236}">
                <a16:creationId xmlns:a16="http://schemas.microsoft.com/office/drawing/2014/main" id="{F8F18AA7-037C-28D1-CFAB-202667127C44}"/>
              </a:ext>
            </a:extLst>
          </p:cNvPr>
          <p:cNvSpPr txBox="1"/>
          <p:nvPr/>
        </p:nvSpPr>
        <p:spPr>
          <a:xfrm>
            <a:off x="6753361" y="2242634"/>
            <a:ext cx="3714478" cy="954114"/>
          </a:xfrm>
          <a:prstGeom prst="rect">
            <a:avLst/>
          </a:prstGeom>
          <a:noFill/>
        </p:spPr>
        <p:txBody>
          <a:bodyPr wrap="none" rtlCol="0">
            <a:spAutoFit/>
          </a:bodyPr>
          <a:lstStyle/>
          <a:p>
            <a:r>
              <a:rPr lang="fr-FR" sz="1400" dirty="0">
                <a:latin typeface="Montserrat Medium" pitchFamily="2" charset="77"/>
              </a:rPr>
              <a:t>4 – Spécificités fonctionnelles</a:t>
            </a:r>
          </a:p>
          <a:p>
            <a:r>
              <a:rPr lang="fr-FR" sz="1400" dirty="0">
                <a:latin typeface="Montserrat Medium" pitchFamily="2" charset="77"/>
              </a:rPr>
              <a:t>	a – Use Case</a:t>
            </a:r>
          </a:p>
          <a:p>
            <a:r>
              <a:rPr lang="fr-FR" sz="1400" dirty="0">
                <a:latin typeface="Montserrat Medium" pitchFamily="2" charset="77"/>
              </a:rPr>
              <a:t>	b – Diagramme d’activité</a:t>
            </a:r>
          </a:p>
          <a:p>
            <a:r>
              <a:rPr lang="fr-FR" sz="1400" dirty="0">
                <a:latin typeface="Montserrat Medium" pitchFamily="2" charset="77"/>
              </a:rPr>
              <a:t>	c – Diagramme de séquence</a:t>
            </a:r>
          </a:p>
        </p:txBody>
      </p:sp>
      <p:sp>
        <p:nvSpPr>
          <p:cNvPr id="13" name="ZoneTexte 12">
            <a:extLst>
              <a:ext uri="{FF2B5EF4-FFF2-40B4-BE49-F238E27FC236}">
                <a16:creationId xmlns:a16="http://schemas.microsoft.com/office/drawing/2014/main" id="{2C705BF4-A3C6-9A83-37F9-53318DD35B1B}"/>
              </a:ext>
            </a:extLst>
          </p:cNvPr>
          <p:cNvSpPr txBox="1"/>
          <p:nvPr/>
        </p:nvSpPr>
        <p:spPr>
          <a:xfrm>
            <a:off x="6753361" y="4199869"/>
            <a:ext cx="2758640" cy="369335"/>
          </a:xfrm>
          <a:prstGeom prst="rect">
            <a:avLst/>
          </a:prstGeom>
          <a:noFill/>
        </p:spPr>
        <p:txBody>
          <a:bodyPr wrap="none" rtlCol="0">
            <a:spAutoFit/>
          </a:bodyPr>
          <a:lstStyle/>
          <a:p>
            <a:r>
              <a:rPr lang="fr-FR" dirty="0"/>
              <a:t>5 – Présentation MCD/MLD</a:t>
            </a:r>
          </a:p>
        </p:txBody>
      </p:sp>
    </p:spTree>
    <p:extLst>
      <p:ext uri="{BB962C8B-B14F-4D97-AF65-F5344CB8AC3E}">
        <p14:creationId xmlns:p14="http://schemas.microsoft.com/office/powerpoint/2010/main" val="17907370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1"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1"/>
      <p:bldP spid="11" grpId="0"/>
      <p:bldP spid="12"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3</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3052439" cy="369332"/>
          </a:xfrm>
          <a:prstGeom prst="rect">
            <a:avLst/>
          </a:prstGeom>
          <a:noFill/>
        </p:spPr>
        <p:txBody>
          <a:bodyPr wrap="none" rtlCol="0">
            <a:spAutoFit/>
          </a:bodyPr>
          <a:lstStyle/>
          <a:p>
            <a:r>
              <a:rPr lang="fr-FR" dirty="0">
                <a:latin typeface="Montserrat Medium" pitchFamily="2" charset="77"/>
              </a:rPr>
              <a:t>Contexte &amp; Présentation</a:t>
            </a:r>
          </a:p>
        </p:txBody>
      </p:sp>
      <p:pic>
        <p:nvPicPr>
          <p:cNvPr id="8" name="Image 7" descr="Une image contenant carte&#10;&#10;Description générée automatiquement">
            <a:extLst>
              <a:ext uri="{FF2B5EF4-FFF2-40B4-BE49-F238E27FC236}">
                <a16:creationId xmlns:a16="http://schemas.microsoft.com/office/drawing/2014/main" id="{CF4AA7D0-64F1-F017-BFF6-BA9041F670EC}"/>
              </a:ext>
            </a:extLst>
          </p:cNvPr>
          <p:cNvPicPr>
            <a:picLocks noChangeAspect="1"/>
          </p:cNvPicPr>
          <p:nvPr/>
        </p:nvPicPr>
        <p:blipFill>
          <a:blip r:embed="rId4"/>
          <a:stretch>
            <a:fillRect/>
          </a:stretch>
        </p:blipFill>
        <p:spPr>
          <a:xfrm>
            <a:off x="848638" y="1328063"/>
            <a:ext cx="2142955" cy="4201873"/>
          </a:xfrm>
          <a:prstGeom prst="rect">
            <a:avLst/>
          </a:prstGeom>
        </p:spPr>
      </p:pic>
      <p:pic>
        <p:nvPicPr>
          <p:cNvPr id="11" name="Image 10" descr="Une image contenant jaune, graphisme, Graphique, capture d’écran&#10;&#10;Description générée automatiquement">
            <a:extLst>
              <a:ext uri="{FF2B5EF4-FFF2-40B4-BE49-F238E27FC236}">
                <a16:creationId xmlns:a16="http://schemas.microsoft.com/office/drawing/2014/main" id="{444BB089-8457-880A-A19F-4EEC5C3D6FF8}"/>
              </a:ext>
            </a:extLst>
          </p:cNvPr>
          <p:cNvPicPr>
            <a:picLocks noChangeAspect="1"/>
          </p:cNvPicPr>
          <p:nvPr/>
        </p:nvPicPr>
        <p:blipFill>
          <a:blip r:embed="rId5"/>
          <a:stretch>
            <a:fillRect/>
          </a:stretch>
        </p:blipFill>
        <p:spPr>
          <a:xfrm>
            <a:off x="2992155" y="1328063"/>
            <a:ext cx="2142955" cy="4201873"/>
          </a:xfrm>
          <a:prstGeom prst="rect">
            <a:avLst/>
          </a:prstGeom>
        </p:spPr>
      </p:pic>
      <p:pic>
        <p:nvPicPr>
          <p:cNvPr id="13" name="Image 12" descr="Une image contenant clipart, Graphique, illustration, conception&#10;&#10;Description générée automatiquement">
            <a:extLst>
              <a:ext uri="{FF2B5EF4-FFF2-40B4-BE49-F238E27FC236}">
                <a16:creationId xmlns:a16="http://schemas.microsoft.com/office/drawing/2014/main" id="{2E702A30-5106-E0CD-0CE3-2FA05CC21141}"/>
              </a:ext>
            </a:extLst>
          </p:cNvPr>
          <p:cNvPicPr>
            <a:picLocks noChangeAspect="1"/>
          </p:cNvPicPr>
          <p:nvPr/>
        </p:nvPicPr>
        <p:blipFill>
          <a:blip r:embed="rId6"/>
          <a:stretch>
            <a:fillRect/>
          </a:stretch>
        </p:blipFill>
        <p:spPr>
          <a:xfrm>
            <a:off x="5506758" y="2245763"/>
            <a:ext cx="2743200" cy="2940756"/>
          </a:xfrm>
          <a:prstGeom prst="rect">
            <a:avLst/>
          </a:prstGeom>
        </p:spPr>
      </p:pic>
      <p:sp>
        <p:nvSpPr>
          <p:cNvPr id="14" name="ZoneTexte 13">
            <a:extLst>
              <a:ext uri="{FF2B5EF4-FFF2-40B4-BE49-F238E27FC236}">
                <a16:creationId xmlns:a16="http://schemas.microsoft.com/office/drawing/2014/main" id="{00D8589E-30E7-78EA-F829-6E30C9A6B9D8}"/>
              </a:ext>
            </a:extLst>
          </p:cNvPr>
          <p:cNvSpPr txBox="1"/>
          <p:nvPr/>
        </p:nvSpPr>
        <p:spPr>
          <a:xfrm>
            <a:off x="8159425" y="3280242"/>
            <a:ext cx="3645550" cy="646331"/>
          </a:xfrm>
          <a:prstGeom prst="rect">
            <a:avLst/>
          </a:prstGeom>
          <a:noFill/>
        </p:spPr>
        <p:txBody>
          <a:bodyPr wrap="none" rtlCol="0">
            <a:spAutoFit/>
          </a:bodyPr>
          <a:lstStyle/>
          <a:p>
            <a:r>
              <a:rPr lang="fr-FR" sz="3600" dirty="0">
                <a:latin typeface="Pacifico" panose="02000000000000000000" pitchFamily="2" charset="0"/>
              </a:rPr>
              <a:t>Change ton Climat</a:t>
            </a:r>
          </a:p>
        </p:txBody>
      </p:sp>
      <p:pic>
        <p:nvPicPr>
          <p:cNvPr id="5" name="Image 4" descr="Une image contenant capture d’écran, Rectangle, Caractère coloré, carré&#10;&#10;Description générée automatiquement">
            <a:extLst>
              <a:ext uri="{FF2B5EF4-FFF2-40B4-BE49-F238E27FC236}">
                <a16:creationId xmlns:a16="http://schemas.microsoft.com/office/drawing/2014/main" id="{5E8D9628-6ED8-C9B1-B69E-79B89002C1CB}"/>
              </a:ext>
            </a:extLst>
          </p:cNvPr>
          <p:cNvPicPr>
            <a:picLocks noChangeAspect="1"/>
          </p:cNvPicPr>
          <p:nvPr/>
        </p:nvPicPr>
        <p:blipFill>
          <a:blip r:embed="rId7"/>
          <a:stretch>
            <a:fillRect/>
          </a:stretch>
        </p:blipFill>
        <p:spPr>
          <a:xfrm>
            <a:off x="4419600" y="-27296"/>
            <a:ext cx="7772400" cy="1384126"/>
          </a:xfrm>
          <a:prstGeom prst="rect">
            <a:avLst/>
          </a:prstGeom>
        </p:spPr>
      </p:pic>
    </p:spTree>
    <p:extLst>
      <p:ext uri="{BB962C8B-B14F-4D97-AF65-F5344CB8AC3E}">
        <p14:creationId xmlns:p14="http://schemas.microsoft.com/office/powerpoint/2010/main" val="780333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1000" fill="hold"/>
                                        <p:tgtEl>
                                          <p:spTgt spid="13"/>
                                        </p:tgtEl>
                                        <p:attrNameLst>
                                          <p:attrName>ppt_w</p:attrName>
                                        </p:attrNameLst>
                                      </p:cBhvr>
                                      <p:tavLst>
                                        <p:tav tm="0">
                                          <p:val>
                                            <p:strVal val="#ppt_w*0.70"/>
                                          </p:val>
                                        </p:tav>
                                        <p:tav tm="100000">
                                          <p:val>
                                            <p:strVal val="#ppt_w"/>
                                          </p:val>
                                        </p:tav>
                                      </p:tavLst>
                                    </p:anim>
                                    <p:anim calcmode="lin" valueType="num">
                                      <p:cBhvr>
                                        <p:cTn id="13" dur="1000" fill="hold"/>
                                        <p:tgtEl>
                                          <p:spTgt spid="13"/>
                                        </p:tgtEl>
                                        <p:attrNameLst>
                                          <p:attrName>ppt_h</p:attrName>
                                        </p:attrNameLst>
                                      </p:cBhvr>
                                      <p:tavLst>
                                        <p:tav tm="0">
                                          <p:val>
                                            <p:strVal val="#ppt_h"/>
                                          </p:val>
                                        </p:tav>
                                        <p:tav tm="100000">
                                          <p:val>
                                            <p:strVal val="#ppt_h"/>
                                          </p:val>
                                        </p:tav>
                                      </p:tavLst>
                                    </p:anim>
                                    <p:animEffect transition="in" filter="fade">
                                      <p:cBhvr>
                                        <p:cTn id="14" dur="1000"/>
                                        <p:tgtEl>
                                          <p:spTgt spid="13"/>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1000" fill="hold"/>
                                        <p:tgtEl>
                                          <p:spTgt spid="14"/>
                                        </p:tgtEl>
                                        <p:attrNameLst>
                                          <p:attrName>ppt_w</p:attrName>
                                        </p:attrNameLst>
                                      </p:cBhvr>
                                      <p:tavLst>
                                        <p:tav tm="0">
                                          <p:val>
                                            <p:strVal val="#ppt_w*0.70"/>
                                          </p:val>
                                        </p:tav>
                                        <p:tav tm="100000">
                                          <p:val>
                                            <p:strVal val="#ppt_w"/>
                                          </p:val>
                                        </p:tav>
                                      </p:tavLst>
                                    </p:anim>
                                    <p:anim calcmode="lin" valueType="num">
                                      <p:cBhvr>
                                        <p:cTn id="18" dur="1000" fill="hold"/>
                                        <p:tgtEl>
                                          <p:spTgt spid="14"/>
                                        </p:tgtEl>
                                        <p:attrNameLst>
                                          <p:attrName>ppt_h</p:attrName>
                                        </p:attrNameLst>
                                      </p:cBhvr>
                                      <p:tavLst>
                                        <p:tav tm="0">
                                          <p:val>
                                            <p:strVal val="#ppt_h"/>
                                          </p:val>
                                        </p:tav>
                                        <p:tav tm="100000">
                                          <p:val>
                                            <p:strVal val="#ppt_h"/>
                                          </p:val>
                                        </p:tav>
                                      </p:tavLst>
                                    </p:anim>
                                    <p:animEffect transition="in" filter="fade">
                                      <p:cBhvr>
                                        <p:cTn id="19" dur="10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4</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4095993" cy="369332"/>
          </a:xfrm>
          <a:prstGeom prst="rect">
            <a:avLst/>
          </a:prstGeom>
          <a:noFill/>
        </p:spPr>
        <p:txBody>
          <a:bodyPr wrap="none" rtlCol="0">
            <a:spAutoFit/>
          </a:bodyPr>
          <a:lstStyle/>
          <a:p>
            <a:r>
              <a:rPr lang="fr-FR" dirty="0">
                <a:latin typeface="Montserrat Medium" pitchFamily="2" charset="77"/>
              </a:rPr>
              <a:t>Besoin et Contraintes techniques</a:t>
            </a:r>
          </a:p>
        </p:txBody>
      </p:sp>
      <p:pic>
        <p:nvPicPr>
          <p:cNvPr id="7" name="Image 6">
            <a:extLst>
              <a:ext uri="{FF2B5EF4-FFF2-40B4-BE49-F238E27FC236}">
                <a16:creationId xmlns:a16="http://schemas.microsoft.com/office/drawing/2014/main" id="{A73B57B6-4C46-256C-4A6C-F787EB9D0A64}"/>
              </a:ext>
            </a:extLst>
          </p:cNvPr>
          <p:cNvPicPr>
            <a:picLocks noChangeAspect="1"/>
          </p:cNvPicPr>
          <p:nvPr/>
        </p:nvPicPr>
        <p:blipFill>
          <a:blip r:embed="rId4"/>
          <a:stretch>
            <a:fillRect/>
          </a:stretch>
        </p:blipFill>
        <p:spPr>
          <a:xfrm>
            <a:off x="7987494" y="1156745"/>
            <a:ext cx="3263528" cy="2709268"/>
          </a:xfrm>
          <a:prstGeom prst="rect">
            <a:avLst/>
          </a:prstGeom>
        </p:spPr>
      </p:pic>
      <p:pic>
        <p:nvPicPr>
          <p:cNvPr id="9" name="Image 8">
            <a:extLst>
              <a:ext uri="{FF2B5EF4-FFF2-40B4-BE49-F238E27FC236}">
                <a16:creationId xmlns:a16="http://schemas.microsoft.com/office/drawing/2014/main" id="{29310CC9-76CC-DF63-DAF3-949861BB03F0}"/>
              </a:ext>
            </a:extLst>
          </p:cNvPr>
          <p:cNvPicPr>
            <a:picLocks noChangeAspect="1"/>
          </p:cNvPicPr>
          <p:nvPr/>
        </p:nvPicPr>
        <p:blipFill>
          <a:blip r:embed="rId5"/>
          <a:stretch>
            <a:fillRect/>
          </a:stretch>
        </p:blipFill>
        <p:spPr>
          <a:xfrm>
            <a:off x="6538625" y="2009261"/>
            <a:ext cx="3059632" cy="1849451"/>
          </a:xfrm>
          <a:prstGeom prst="rect">
            <a:avLst/>
          </a:prstGeom>
        </p:spPr>
      </p:pic>
      <p:pic>
        <p:nvPicPr>
          <p:cNvPr id="5" name="Image 4" descr="Une image contenant croquis, clipart, symbole, conception&#10;&#10;Description générée automatiquement">
            <a:extLst>
              <a:ext uri="{FF2B5EF4-FFF2-40B4-BE49-F238E27FC236}">
                <a16:creationId xmlns:a16="http://schemas.microsoft.com/office/drawing/2014/main" id="{46EC4E86-E282-DF97-C1BF-E59E49128504}"/>
              </a:ext>
            </a:extLst>
          </p:cNvPr>
          <p:cNvPicPr>
            <a:picLocks noChangeAspect="1"/>
          </p:cNvPicPr>
          <p:nvPr/>
        </p:nvPicPr>
        <p:blipFill>
          <a:blip r:embed="rId6"/>
          <a:stretch>
            <a:fillRect/>
          </a:stretch>
        </p:blipFill>
        <p:spPr>
          <a:xfrm>
            <a:off x="7350678" y="2125270"/>
            <a:ext cx="1410473" cy="1410473"/>
          </a:xfrm>
          <a:prstGeom prst="rect">
            <a:avLst/>
          </a:prstGeom>
        </p:spPr>
      </p:pic>
      <p:pic>
        <p:nvPicPr>
          <p:cNvPr id="15" name="Image 14">
            <a:extLst>
              <a:ext uri="{FF2B5EF4-FFF2-40B4-BE49-F238E27FC236}">
                <a16:creationId xmlns:a16="http://schemas.microsoft.com/office/drawing/2014/main" id="{14B71238-1082-0F87-8EE7-325CF4111576}"/>
              </a:ext>
            </a:extLst>
          </p:cNvPr>
          <p:cNvPicPr>
            <a:picLocks noChangeAspect="1"/>
          </p:cNvPicPr>
          <p:nvPr/>
        </p:nvPicPr>
        <p:blipFill>
          <a:blip r:embed="rId7"/>
          <a:stretch>
            <a:fillRect/>
          </a:stretch>
        </p:blipFill>
        <p:spPr>
          <a:xfrm>
            <a:off x="9887981" y="2549743"/>
            <a:ext cx="950725" cy="1308969"/>
          </a:xfrm>
          <a:prstGeom prst="rect">
            <a:avLst/>
          </a:prstGeom>
        </p:spPr>
      </p:pic>
      <p:pic>
        <p:nvPicPr>
          <p:cNvPr id="16" name="Image 15">
            <a:extLst>
              <a:ext uri="{FF2B5EF4-FFF2-40B4-BE49-F238E27FC236}">
                <a16:creationId xmlns:a16="http://schemas.microsoft.com/office/drawing/2014/main" id="{327CC569-9377-C7AA-37FE-5CDADF9E083A}"/>
              </a:ext>
            </a:extLst>
          </p:cNvPr>
          <p:cNvPicPr>
            <a:picLocks noChangeAspect="1"/>
          </p:cNvPicPr>
          <p:nvPr/>
        </p:nvPicPr>
        <p:blipFill>
          <a:blip r:embed="rId8"/>
          <a:stretch>
            <a:fillRect/>
          </a:stretch>
        </p:blipFill>
        <p:spPr>
          <a:xfrm>
            <a:off x="10539396" y="2938049"/>
            <a:ext cx="536634" cy="920663"/>
          </a:xfrm>
          <a:prstGeom prst="rect">
            <a:avLst/>
          </a:prstGeom>
        </p:spPr>
      </p:pic>
      <p:sp>
        <p:nvSpPr>
          <p:cNvPr id="17" name="ZoneTexte 16">
            <a:extLst>
              <a:ext uri="{FF2B5EF4-FFF2-40B4-BE49-F238E27FC236}">
                <a16:creationId xmlns:a16="http://schemas.microsoft.com/office/drawing/2014/main" id="{3152C117-C682-3586-BB4C-5389F43BEFA7}"/>
              </a:ext>
            </a:extLst>
          </p:cNvPr>
          <p:cNvSpPr txBox="1"/>
          <p:nvPr/>
        </p:nvSpPr>
        <p:spPr>
          <a:xfrm>
            <a:off x="509045" y="1790692"/>
            <a:ext cx="4224318" cy="769441"/>
          </a:xfrm>
          <a:prstGeom prst="rect">
            <a:avLst/>
          </a:prstGeom>
          <a:noFill/>
        </p:spPr>
        <p:txBody>
          <a:bodyPr wrap="square" rtlCol="0">
            <a:spAutoFit/>
          </a:bodyPr>
          <a:lstStyle/>
          <a:p>
            <a:r>
              <a:rPr lang="fr-FR" sz="4400" dirty="0">
                <a:latin typeface="Montserrat Medium" pitchFamily="2" charset="77"/>
              </a:rPr>
              <a:t>Site Internet</a:t>
            </a:r>
          </a:p>
        </p:txBody>
      </p:sp>
      <p:sp>
        <p:nvSpPr>
          <p:cNvPr id="20" name="ZoneTexte 19">
            <a:extLst>
              <a:ext uri="{FF2B5EF4-FFF2-40B4-BE49-F238E27FC236}">
                <a16:creationId xmlns:a16="http://schemas.microsoft.com/office/drawing/2014/main" id="{BFE117A3-9B2E-4340-B934-97B6AA9A3B6C}"/>
              </a:ext>
            </a:extLst>
          </p:cNvPr>
          <p:cNvSpPr txBox="1"/>
          <p:nvPr/>
        </p:nvSpPr>
        <p:spPr>
          <a:xfrm>
            <a:off x="600876" y="4120396"/>
            <a:ext cx="3166251" cy="769441"/>
          </a:xfrm>
          <a:prstGeom prst="rect">
            <a:avLst/>
          </a:prstGeom>
          <a:noFill/>
        </p:spPr>
        <p:txBody>
          <a:bodyPr wrap="square" rtlCol="0">
            <a:spAutoFit/>
          </a:bodyPr>
          <a:lstStyle/>
          <a:p>
            <a:r>
              <a:rPr lang="fr-FR" sz="4400" dirty="0">
                <a:latin typeface="Montserrat Medium" pitchFamily="2" charset="77"/>
              </a:rPr>
              <a:t>S’informer</a:t>
            </a:r>
          </a:p>
        </p:txBody>
      </p:sp>
      <p:sp>
        <p:nvSpPr>
          <p:cNvPr id="21" name="ZoneTexte 20">
            <a:extLst>
              <a:ext uri="{FF2B5EF4-FFF2-40B4-BE49-F238E27FC236}">
                <a16:creationId xmlns:a16="http://schemas.microsoft.com/office/drawing/2014/main" id="{8CBCE1CB-74FA-291F-E17D-3D90AF1CD3D8}"/>
              </a:ext>
            </a:extLst>
          </p:cNvPr>
          <p:cNvSpPr txBox="1"/>
          <p:nvPr/>
        </p:nvSpPr>
        <p:spPr>
          <a:xfrm>
            <a:off x="2988478" y="3388415"/>
            <a:ext cx="2162772" cy="646331"/>
          </a:xfrm>
          <a:prstGeom prst="rect">
            <a:avLst/>
          </a:prstGeom>
          <a:noFill/>
        </p:spPr>
        <p:txBody>
          <a:bodyPr wrap="square" rtlCol="0">
            <a:spAutoFit/>
          </a:bodyPr>
          <a:lstStyle/>
          <a:p>
            <a:r>
              <a:rPr lang="fr-FR" sz="3600" dirty="0">
                <a:latin typeface="Montserrat Medium" pitchFamily="2" charset="77"/>
              </a:rPr>
              <a:t>Discuter</a:t>
            </a:r>
          </a:p>
        </p:txBody>
      </p:sp>
      <p:sp>
        <p:nvSpPr>
          <p:cNvPr id="22" name="ZoneTexte 21">
            <a:extLst>
              <a:ext uri="{FF2B5EF4-FFF2-40B4-BE49-F238E27FC236}">
                <a16:creationId xmlns:a16="http://schemas.microsoft.com/office/drawing/2014/main" id="{50A2AE57-0FC5-4588-2DD5-8773570D6447}"/>
              </a:ext>
            </a:extLst>
          </p:cNvPr>
          <p:cNvSpPr txBox="1"/>
          <p:nvPr/>
        </p:nvSpPr>
        <p:spPr>
          <a:xfrm>
            <a:off x="940978" y="2790965"/>
            <a:ext cx="2286203" cy="830997"/>
          </a:xfrm>
          <a:prstGeom prst="rect">
            <a:avLst/>
          </a:prstGeom>
          <a:noFill/>
        </p:spPr>
        <p:txBody>
          <a:bodyPr wrap="none" rtlCol="0">
            <a:spAutoFit/>
          </a:bodyPr>
          <a:lstStyle/>
          <a:p>
            <a:r>
              <a:rPr lang="fr-FR" sz="4800" dirty="0">
                <a:latin typeface="Montserrat Medium" pitchFamily="2" charset="77"/>
              </a:rPr>
              <a:t>Acteur</a:t>
            </a:r>
          </a:p>
        </p:txBody>
      </p:sp>
      <p:sp>
        <p:nvSpPr>
          <p:cNvPr id="23" name="ZoneTexte 22">
            <a:extLst>
              <a:ext uri="{FF2B5EF4-FFF2-40B4-BE49-F238E27FC236}">
                <a16:creationId xmlns:a16="http://schemas.microsoft.com/office/drawing/2014/main" id="{511959D1-EB1F-126B-81E2-B8E20F8455B6}"/>
              </a:ext>
            </a:extLst>
          </p:cNvPr>
          <p:cNvSpPr txBox="1"/>
          <p:nvPr/>
        </p:nvSpPr>
        <p:spPr>
          <a:xfrm>
            <a:off x="6082748" y="3923146"/>
            <a:ext cx="2948692" cy="369332"/>
          </a:xfrm>
          <a:prstGeom prst="rect">
            <a:avLst/>
          </a:prstGeom>
          <a:noFill/>
        </p:spPr>
        <p:txBody>
          <a:bodyPr wrap="none" rtlCol="0">
            <a:spAutoFit/>
          </a:bodyPr>
          <a:lstStyle/>
          <a:p>
            <a:r>
              <a:rPr lang="fr-FR" dirty="0"/>
              <a:t>Technologie utilisée (évolutif)</a:t>
            </a:r>
          </a:p>
        </p:txBody>
      </p:sp>
      <p:pic>
        <p:nvPicPr>
          <p:cNvPr id="8" name="Image 7" descr="Une image contenant Graphique, rouge, orange, conception&#10;&#10;Description générée automatiquement">
            <a:extLst>
              <a:ext uri="{FF2B5EF4-FFF2-40B4-BE49-F238E27FC236}">
                <a16:creationId xmlns:a16="http://schemas.microsoft.com/office/drawing/2014/main" id="{0A39065D-0781-7F45-C199-8EB476CE3F99}"/>
              </a:ext>
            </a:extLst>
          </p:cNvPr>
          <p:cNvPicPr>
            <a:picLocks noChangeAspect="1"/>
          </p:cNvPicPr>
          <p:nvPr/>
        </p:nvPicPr>
        <p:blipFill>
          <a:blip r:embed="rId9"/>
          <a:stretch>
            <a:fillRect/>
          </a:stretch>
        </p:blipFill>
        <p:spPr>
          <a:xfrm>
            <a:off x="6018063" y="4301648"/>
            <a:ext cx="960250" cy="960250"/>
          </a:xfrm>
          <a:prstGeom prst="rect">
            <a:avLst/>
          </a:prstGeom>
        </p:spPr>
      </p:pic>
      <p:pic>
        <p:nvPicPr>
          <p:cNvPr id="11" name="Image 10" descr="Une image contenant capture d’écran, Graphique, logo, symbole&#10;&#10;Description générée automatiquement">
            <a:extLst>
              <a:ext uri="{FF2B5EF4-FFF2-40B4-BE49-F238E27FC236}">
                <a16:creationId xmlns:a16="http://schemas.microsoft.com/office/drawing/2014/main" id="{06BA1287-7B3C-081F-C91E-6C6E3C541BE6}"/>
              </a:ext>
            </a:extLst>
          </p:cNvPr>
          <p:cNvPicPr>
            <a:picLocks noChangeAspect="1"/>
          </p:cNvPicPr>
          <p:nvPr/>
        </p:nvPicPr>
        <p:blipFill>
          <a:blip r:embed="rId10"/>
          <a:stretch>
            <a:fillRect/>
          </a:stretch>
        </p:blipFill>
        <p:spPr>
          <a:xfrm>
            <a:off x="7414741" y="4283871"/>
            <a:ext cx="1009480" cy="1009480"/>
          </a:xfrm>
          <a:prstGeom prst="rect">
            <a:avLst/>
          </a:prstGeom>
        </p:spPr>
      </p:pic>
      <p:pic>
        <p:nvPicPr>
          <p:cNvPr id="13" name="Image 12" descr="Une image contenant jaune, symbole, Rectangle, Graphique&#10;&#10;Description générée automatiquement">
            <a:extLst>
              <a:ext uri="{FF2B5EF4-FFF2-40B4-BE49-F238E27FC236}">
                <a16:creationId xmlns:a16="http://schemas.microsoft.com/office/drawing/2014/main" id="{E8797AF8-5588-B73C-1CC2-D57D5C0B7DFF}"/>
              </a:ext>
            </a:extLst>
          </p:cNvPr>
          <p:cNvPicPr>
            <a:picLocks noChangeAspect="1"/>
          </p:cNvPicPr>
          <p:nvPr/>
        </p:nvPicPr>
        <p:blipFill>
          <a:blip r:embed="rId11"/>
          <a:stretch>
            <a:fillRect/>
          </a:stretch>
        </p:blipFill>
        <p:spPr>
          <a:xfrm>
            <a:off x="8893307" y="4316138"/>
            <a:ext cx="960250" cy="960250"/>
          </a:xfrm>
          <a:prstGeom prst="rect">
            <a:avLst/>
          </a:prstGeom>
        </p:spPr>
      </p:pic>
      <p:pic>
        <p:nvPicPr>
          <p:cNvPr id="18" name="Image 17" descr="Une image contenant Graphique, graphisme, Police, logo&#10;&#10;Description générée automatiquement">
            <a:extLst>
              <a:ext uri="{FF2B5EF4-FFF2-40B4-BE49-F238E27FC236}">
                <a16:creationId xmlns:a16="http://schemas.microsoft.com/office/drawing/2014/main" id="{3BC67D51-4ACD-5719-5F78-7345FEA686BC}"/>
              </a:ext>
            </a:extLst>
          </p:cNvPr>
          <p:cNvPicPr>
            <a:picLocks noChangeAspect="1"/>
          </p:cNvPicPr>
          <p:nvPr/>
        </p:nvPicPr>
        <p:blipFill>
          <a:blip r:embed="rId12"/>
          <a:stretch>
            <a:fillRect/>
          </a:stretch>
        </p:blipFill>
        <p:spPr>
          <a:xfrm>
            <a:off x="5960940" y="5113237"/>
            <a:ext cx="1158049" cy="1158049"/>
          </a:xfrm>
          <a:prstGeom prst="rect">
            <a:avLst/>
          </a:prstGeom>
        </p:spPr>
      </p:pic>
      <p:pic>
        <p:nvPicPr>
          <p:cNvPr id="24" name="Image 23" descr="Une image contenant logo, Police, symbole, cercle&#10;&#10;Description générée automatiquement">
            <a:extLst>
              <a:ext uri="{FF2B5EF4-FFF2-40B4-BE49-F238E27FC236}">
                <a16:creationId xmlns:a16="http://schemas.microsoft.com/office/drawing/2014/main" id="{C4B1813A-E2E1-430C-7693-77DEDD4CB123}"/>
              </a:ext>
            </a:extLst>
          </p:cNvPr>
          <p:cNvPicPr>
            <a:picLocks noChangeAspect="1"/>
          </p:cNvPicPr>
          <p:nvPr/>
        </p:nvPicPr>
        <p:blipFill>
          <a:blip r:embed="rId13"/>
          <a:stretch>
            <a:fillRect/>
          </a:stretch>
        </p:blipFill>
        <p:spPr>
          <a:xfrm>
            <a:off x="7400423" y="5397056"/>
            <a:ext cx="1156031" cy="612335"/>
          </a:xfrm>
          <a:prstGeom prst="rect">
            <a:avLst/>
          </a:prstGeom>
        </p:spPr>
      </p:pic>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14"/>
          <a:stretch>
            <a:fillRect/>
          </a:stretch>
        </p:blipFill>
        <p:spPr>
          <a:xfrm>
            <a:off x="-12979" y="-15910"/>
            <a:ext cx="7772400" cy="1380344"/>
          </a:xfrm>
          <a:prstGeom prst="rect">
            <a:avLst/>
          </a:prstGeom>
        </p:spPr>
      </p:pic>
      <p:pic>
        <p:nvPicPr>
          <p:cNvPr id="12" name="Image 11" descr="Une image contenant logo, symbole, Bleu électrique, Police&#10;&#10;Description générée automatiquement">
            <a:extLst>
              <a:ext uri="{FF2B5EF4-FFF2-40B4-BE49-F238E27FC236}">
                <a16:creationId xmlns:a16="http://schemas.microsoft.com/office/drawing/2014/main" id="{460F5D86-106D-4101-75A7-9F327A66C6D2}"/>
              </a:ext>
            </a:extLst>
          </p:cNvPr>
          <p:cNvPicPr>
            <a:picLocks noChangeAspect="1"/>
          </p:cNvPicPr>
          <p:nvPr/>
        </p:nvPicPr>
        <p:blipFill>
          <a:blip r:embed="rId15"/>
          <a:stretch>
            <a:fillRect/>
          </a:stretch>
        </p:blipFill>
        <p:spPr>
          <a:xfrm>
            <a:off x="10229479" y="4348037"/>
            <a:ext cx="1009480" cy="1009478"/>
          </a:xfrm>
          <a:prstGeom prst="rect">
            <a:avLst/>
          </a:prstGeom>
        </p:spPr>
      </p:pic>
      <p:pic>
        <p:nvPicPr>
          <p:cNvPr id="19" name="Image 18" descr="Une image contenant Police, logo, Graphique, blanc&#10;&#10;Description générée automatiquement">
            <a:extLst>
              <a:ext uri="{FF2B5EF4-FFF2-40B4-BE49-F238E27FC236}">
                <a16:creationId xmlns:a16="http://schemas.microsoft.com/office/drawing/2014/main" id="{5E0D4F5E-C10D-BB06-30F3-D7A2712FB84B}"/>
              </a:ext>
            </a:extLst>
          </p:cNvPr>
          <p:cNvPicPr>
            <a:picLocks noChangeAspect="1"/>
          </p:cNvPicPr>
          <p:nvPr/>
        </p:nvPicPr>
        <p:blipFill>
          <a:blip r:embed="rId16"/>
          <a:stretch>
            <a:fillRect/>
          </a:stretch>
        </p:blipFill>
        <p:spPr>
          <a:xfrm>
            <a:off x="9853557" y="5247472"/>
            <a:ext cx="1339997" cy="891707"/>
          </a:xfrm>
          <a:prstGeom prst="rect">
            <a:avLst/>
          </a:prstGeom>
        </p:spPr>
      </p:pic>
    </p:spTree>
    <p:extLst>
      <p:ext uri="{BB962C8B-B14F-4D97-AF65-F5344CB8AC3E}">
        <p14:creationId xmlns:p14="http://schemas.microsoft.com/office/powerpoint/2010/main" val="25485584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par>
                          <p:cTn id="32" fill="hold">
                            <p:stCondLst>
                              <p:cond delay="1000"/>
                            </p:stCondLst>
                            <p:childTnLst>
                              <p:par>
                                <p:cTn id="33" presetID="10" presetClass="entr" presetSubtype="0" fill="hold"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1500"/>
                            </p:stCondLst>
                            <p:childTnLst>
                              <p:par>
                                <p:cTn id="37" presetID="10" presetClass="entr" presetSubtype="0" fill="hold"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par>
                    <p:cTn id="40" fill="hold">
                      <p:stCondLst>
                        <p:cond delay="indefinite"/>
                      </p:stCondLst>
                      <p:childTnLst>
                        <p:par>
                          <p:cTn id="41" fill="hold">
                            <p:stCondLst>
                              <p:cond delay="0"/>
                            </p:stCondLst>
                            <p:childTnLst>
                              <p:par>
                                <p:cTn id="42" presetID="23" presetClass="entr" presetSubtype="16" fill="hold" nodeType="clickEffect">
                                  <p:stCondLst>
                                    <p:cond delay="0"/>
                                  </p:stCondLst>
                                  <p:childTnLst>
                                    <p:set>
                                      <p:cBhvr>
                                        <p:cTn id="43" dur="1" fill="hold">
                                          <p:stCondLst>
                                            <p:cond delay="0"/>
                                          </p:stCondLst>
                                        </p:cTn>
                                        <p:tgtEl>
                                          <p:spTgt spid="5"/>
                                        </p:tgtEl>
                                        <p:attrNameLst>
                                          <p:attrName>style.visibility</p:attrName>
                                        </p:attrNameLst>
                                      </p:cBhvr>
                                      <p:to>
                                        <p:strVal val="visible"/>
                                      </p:to>
                                    </p:set>
                                    <p:anim calcmode="lin" valueType="num">
                                      <p:cBhvr>
                                        <p:cTn id="44" dur="500" fill="hold"/>
                                        <p:tgtEl>
                                          <p:spTgt spid="5"/>
                                        </p:tgtEl>
                                        <p:attrNameLst>
                                          <p:attrName>ppt_w</p:attrName>
                                        </p:attrNameLst>
                                      </p:cBhvr>
                                      <p:tavLst>
                                        <p:tav tm="0">
                                          <p:val>
                                            <p:fltVal val="0"/>
                                          </p:val>
                                        </p:tav>
                                        <p:tav tm="100000">
                                          <p:val>
                                            <p:strVal val="#ppt_w"/>
                                          </p:val>
                                        </p:tav>
                                      </p:tavLst>
                                    </p:anim>
                                    <p:anim calcmode="lin" valueType="num">
                                      <p:cBhvr>
                                        <p:cTn id="45"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500"/>
                                        <p:tgtEl>
                                          <p:spTgt spid="23"/>
                                        </p:tgtEl>
                                      </p:cBhvr>
                                    </p:animEffect>
                                  </p:childTnLst>
                                </p:cTn>
                              </p:par>
                              <p:par>
                                <p:cTn id="51" presetID="10" presetClass="entr" presetSubtype="0" fill="hold" nodeType="with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childTnLst>
                          </p:cTn>
                        </p:par>
                        <p:par>
                          <p:cTn id="54" fill="hold">
                            <p:stCondLst>
                              <p:cond delay="500"/>
                            </p:stCondLst>
                            <p:childTnLst>
                              <p:par>
                                <p:cTn id="55" presetID="10" presetClass="entr" presetSubtype="0" fill="hold" nodeType="after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500"/>
                                        <p:tgtEl>
                                          <p:spTgt spid="11"/>
                                        </p:tgtEl>
                                      </p:cBhvr>
                                    </p:animEffect>
                                  </p:childTnLst>
                                </p:cTn>
                              </p:par>
                            </p:childTnLst>
                          </p:cTn>
                        </p:par>
                        <p:par>
                          <p:cTn id="58" fill="hold">
                            <p:stCondLst>
                              <p:cond delay="1000"/>
                            </p:stCondLst>
                            <p:childTnLst>
                              <p:par>
                                <p:cTn id="59" presetID="10" presetClass="entr" presetSubtype="0" fill="hold" nodeType="after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500"/>
                                        <p:tgtEl>
                                          <p:spTgt spid="13"/>
                                        </p:tgtEl>
                                      </p:cBhvr>
                                    </p:animEffect>
                                  </p:childTnLst>
                                </p:cTn>
                              </p:par>
                            </p:childTnLst>
                          </p:cTn>
                        </p:par>
                        <p:par>
                          <p:cTn id="62" fill="hold">
                            <p:stCondLst>
                              <p:cond delay="1500"/>
                            </p:stCondLst>
                            <p:childTnLst>
                              <p:par>
                                <p:cTn id="63" presetID="10" presetClass="entr" presetSubtype="0" fill="hold" nodeType="after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childTnLst>
                          </p:cTn>
                        </p:par>
                        <p:par>
                          <p:cTn id="66" fill="hold">
                            <p:stCondLst>
                              <p:cond delay="2000"/>
                            </p:stCondLst>
                            <p:childTnLst>
                              <p:par>
                                <p:cTn id="67" presetID="10" presetClass="entr" presetSubtype="0" fill="hold" nodeType="afterEffect">
                                  <p:stCondLst>
                                    <p:cond delay="0"/>
                                  </p:stCondLst>
                                  <p:childTnLst>
                                    <p:set>
                                      <p:cBhvr>
                                        <p:cTn id="68" dur="1" fill="hold">
                                          <p:stCondLst>
                                            <p:cond delay="0"/>
                                          </p:stCondLst>
                                        </p:cTn>
                                        <p:tgtEl>
                                          <p:spTgt spid="24"/>
                                        </p:tgtEl>
                                        <p:attrNameLst>
                                          <p:attrName>style.visibility</p:attrName>
                                        </p:attrNameLst>
                                      </p:cBhvr>
                                      <p:to>
                                        <p:strVal val="visible"/>
                                      </p:to>
                                    </p:set>
                                    <p:animEffect transition="in" filter="fade">
                                      <p:cBhvr>
                                        <p:cTn id="69" dur="500"/>
                                        <p:tgtEl>
                                          <p:spTgt spid="24"/>
                                        </p:tgtEl>
                                      </p:cBhvr>
                                    </p:animEffect>
                                  </p:childTnLst>
                                </p:cTn>
                              </p:par>
                            </p:childTnLst>
                          </p:cTn>
                        </p:par>
                        <p:par>
                          <p:cTn id="70" fill="hold">
                            <p:stCondLst>
                              <p:cond delay="2500"/>
                            </p:stCondLst>
                            <p:childTnLst>
                              <p:par>
                                <p:cTn id="71" presetID="10" presetClass="entr" presetSubtype="0" fill="hold" nodeType="afterEffect">
                                  <p:stCondLst>
                                    <p:cond delay="0"/>
                                  </p:stCondLst>
                                  <p:childTnLst>
                                    <p:set>
                                      <p:cBhvr>
                                        <p:cTn id="72" dur="1" fill="hold">
                                          <p:stCondLst>
                                            <p:cond delay="0"/>
                                          </p:stCondLst>
                                        </p:cTn>
                                        <p:tgtEl>
                                          <p:spTgt spid="12"/>
                                        </p:tgtEl>
                                        <p:attrNameLst>
                                          <p:attrName>style.visibility</p:attrName>
                                        </p:attrNameLst>
                                      </p:cBhvr>
                                      <p:to>
                                        <p:strVal val="visible"/>
                                      </p:to>
                                    </p:set>
                                    <p:animEffect transition="in" filter="fade">
                                      <p:cBhvr>
                                        <p:cTn id="73" dur="500"/>
                                        <p:tgtEl>
                                          <p:spTgt spid="12"/>
                                        </p:tgtEl>
                                      </p:cBhvr>
                                    </p:animEffect>
                                  </p:childTnLst>
                                </p:cTn>
                              </p:par>
                            </p:childTnLst>
                          </p:cTn>
                        </p:par>
                        <p:par>
                          <p:cTn id="74" fill="hold">
                            <p:stCondLst>
                              <p:cond delay="3000"/>
                            </p:stCondLst>
                            <p:childTnLst>
                              <p:par>
                                <p:cTn id="75" presetID="10" presetClass="entr" presetSubtype="0" fill="hold" nodeType="after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21" grpId="0"/>
      <p:bldP spid="22" grpId="0"/>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5</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1803699" cy="369332"/>
          </a:xfrm>
          <a:prstGeom prst="rect">
            <a:avLst/>
          </a:prstGeom>
          <a:noFill/>
        </p:spPr>
        <p:txBody>
          <a:bodyPr wrap="none" rtlCol="0">
            <a:spAutoFit/>
          </a:bodyPr>
          <a:lstStyle/>
          <a:p>
            <a:r>
              <a:rPr lang="fr-FR" dirty="0">
                <a:latin typeface="Montserrat Medium" pitchFamily="2" charset="77"/>
              </a:rPr>
              <a:t>Arborescence</a:t>
            </a: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4"/>
          <a:stretch>
            <a:fillRect/>
          </a:stretch>
        </p:blipFill>
        <p:spPr>
          <a:xfrm>
            <a:off x="4419600" y="0"/>
            <a:ext cx="7772400" cy="1384126"/>
          </a:xfrm>
          <a:prstGeom prst="rect">
            <a:avLst/>
          </a:prstGeom>
        </p:spPr>
      </p:pic>
      <p:pic>
        <p:nvPicPr>
          <p:cNvPr id="8" name="Image 7" descr="Une image contenant texte, capture d’écran, diagramme, Police">
            <a:extLst>
              <a:ext uri="{FF2B5EF4-FFF2-40B4-BE49-F238E27FC236}">
                <a16:creationId xmlns:a16="http://schemas.microsoft.com/office/drawing/2014/main" id="{ACB548EA-798D-BDE1-479D-CA63498FF284}"/>
              </a:ext>
            </a:extLst>
          </p:cNvPr>
          <p:cNvPicPr>
            <a:picLocks noChangeAspect="1"/>
          </p:cNvPicPr>
          <p:nvPr/>
        </p:nvPicPr>
        <p:blipFill>
          <a:blip r:embed="rId5"/>
          <a:stretch>
            <a:fillRect/>
          </a:stretch>
        </p:blipFill>
        <p:spPr>
          <a:xfrm>
            <a:off x="205408" y="2116998"/>
            <a:ext cx="11781183" cy="2727035"/>
          </a:xfrm>
          <a:prstGeom prst="rect">
            <a:avLst/>
          </a:prstGeom>
        </p:spPr>
      </p:pic>
    </p:spTree>
    <p:extLst>
      <p:ext uri="{BB962C8B-B14F-4D97-AF65-F5344CB8AC3E}">
        <p14:creationId xmlns:p14="http://schemas.microsoft.com/office/powerpoint/2010/main" val="68121164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6</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3092513" cy="369332"/>
          </a:xfrm>
          <a:prstGeom prst="rect">
            <a:avLst/>
          </a:prstGeom>
          <a:noFill/>
        </p:spPr>
        <p:txBody>
          <a:bodyPr wrap="none" rtlCol="0">
            <a:spAutoFit/>
          </a:bodyPr>
          <a:lstStyle/>
          <a:p>
            <a:r>
              <a:rPr lang="fr-FR" dirty="0">
                <a:latin typeface="Montserrat Medium" pitchFamily="2" charset="77"/>
              </a:rPr>
              <a:t>Maquettage / Wireframe</a:t>
            </a:r>
          </a:p>
        </p:txBody>
      </p:sp>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4"/>
          <a:stretch>
            <a:fillRect/>
          </a:stretch>
        </p:blipFill>
        <p:spPr>
          <a:xfrm>
            <a:off x="-12979" y="-15910"/>
            <a:ext cx="7772400" cy="1380344"/>
          </a:xfrm>
          <a:prstGeom prst="rect">
            <a:avLst/>
          </a:prstGeom>
        </p:spPr>
      </p:pic>
      <p:sp>
        <p:nvSpPr>
          <p:cNvPr id="12" name="ZoneTexte 11">
            <a:extLst>
              <a:ext uri="{FF2B5EF4-FFF2-40B4-BE49-F238E27FC236}">
                <a16:creationId xmlns:a16="http://schemas.microsoft.com/office/drawing/2014/main" id="{35780031-D025-075C-ADDD-7BE89C1095B5}"/>
              </a:ext>
            </a:extLst>
          </p:cNvPr>
          <p:cNvSpPr txBox="1"/>
          <p:nvPr/>
        </p:nvSpPr>
        <p:spPr>
          <a:xfrm>
            <a:off x="2110091" y="5512011"/>
            <a:ext cx="2108579" cy="369332"/>
          </a:xfrm>
          <a:prstGeom prst="rect">
            <a:avLst/>
          </a:prstGeom>
          <a:noFill/>
        </p:spPr>
        <p:txBody>
          <a:bodyPr wrap="square">
            <a:spAutoFit/>
          </a:bodyPr>
          <a:lstStyle/>
          <a:p>
            <a:r>
              <a:rPr lang="fr-FR" dirty="0">
                <a:hlinkClick r:id="rId5"/>
              </a:rPr>
              <a:t>Version Smartphone</a:t>
            </a:r>
            <a:endParaRPr lang="fr-FR" dirty="0"/>
          </a:p>
        </p:txBody>
      </p:sp>
      <p:sp>
        <p:nvSpPr>
          <p:cNvPr id="14" name="ZoneTexte 13">
            <a:extLst>
              <a:ext uri="{FF2B5EF4-FFF2-40B4-BE49-F238E27FC236}">
                <a16:creationId xmlns:a16="http://schemas.microsoft.com/office/drawing/2014/main" id="{1411851B-39FF-9E73-EDA5-3BD672C2B61E}"/>
              </a:ext>
            </a:extLst>
          </p:cNvPr>
          <p:cNvSpPr txBox="1"/>
          <p:nvPr/>
        </p:nvSpPr>
        <p:spPr>
          <a:xfrm>
            <a:off x="7944899" y="5512011"/>
            <a:ext cx="1704697" cy="369332"/>
          </a:xfrm>
          <a:prstGeom prst="rect">
            <a:avLst/>
          </a:prstGeom>
          <a:noFill/>
        </p:spPr>
        <p:txBody>
          <a:bodyPr wrap="none" rtlCol="0">
            <a:spAutoFit/>
          </a:bodyPr>
          <a:lstStyle/>
          <a:p>
            <a:r>
              <a:rPr lang="fr-FR" dirty="0">
                <a:hlinkClick r:id="rId6"/>
              </a:rPr>
              <a:t>Version Desktop</a:t>
            </a:r>
            <a:endParaRPr lang="fr-FR" dirty="0"/>
          </a:p>
        </p:txBody>
      </p:sp>
      <p:pic>
        <p:nvPicPr>
          <p:cNvPr id="28" name="Image 27" descr="Une image contenant texte, capture d’écran, Téléphone mobile, Appareil mobile&#10;&#10;Description générée automatiquement">
            <a:extLst>
              <a:ext uri="{FF2B5EF4-FFF2-40B4-BE49-F238E27FC236}">
                <a16:creationId xmlns:a16="http://schemas.microsoft.com/office/drawing/2014/main" id="{8D96514D-696D-EFE5-B27D-4DEE715C0863}"/>
              </a:ext>
            </a:extLst>
          </p:cNvPr>
          <p:cNvPicPr>
            <a:picLocks noChangeAspect="1"/>
          </p:cNvPicPr>
          <p:nvPr/>
        </p:nvPicPr>
        <p:blipFill>
          <a:blip r:embed="rId7"/>
          <a:stretch>
            <a:fillRect/>
          </a:stretch>
        </p:blipFill>
        <p:spPr>
          <a:xfrm>
            <a:off x="2192190" y="1415762"/>
            <a:ext cx="2108579" cy="3880115"/>
          </a:xfrm>
          <a:prstGeom prst="rect">
            <a:avLst/>
          </a:prstGeom>
          <a:ln>
            <a:noFill/>
          </a:ln>
          <a:effectLst>
            <a:outerShdw blurRad="292100" dist="139700" dir="2700000" algn="tl" rotWithShape="0">
              <a:srgbClr val="333333">
                <a:alpha val="65000"/>
              </a:srgbClr>
            </a:outerShdw>
          </a:effectLst>
        </p:spPr>
      </p:pic>
      <p:pic>
        <p:nvPicPr>
          <p:cNvPr id="30" name="Image 29" descr="Une image contenant texte, capture d’écran, conception&#10;&#10;Description générée automatiquement">
            <a:extLst>
              <a:ext uri="{FF2B5EF4-FFF2-40B4-BE49-F238E27FC236}">
                <a16:creationId xmlns:a16="http://schemas.microsoft.com/office/drawing/2014/main" id="{3F671D07-9D04-06B1-5A02-45137E2F28DB}"/>
              </a:ext>
            </a:extLst>
          </p:cNvPr>
          <p:cNvPicPr>
            <a:picLocks noChangeAspect="1"/>
          </p:cNvPicPr>
          <p:nvPr/>
        </p:nvPicPr>
        <p:blipFill>
          <a:blip r:embed="rId8"/>
          <a:stretch>
            <a:fillRect/>
          </a:stretch>
        </p:blipFill>
        <p:spPr>
          <a:xfrm>
            <a:off x="6496400" y="1595557"/>
            <a:ext cx="4601693" cy="33064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2481454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7</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2787943" cy="369332"/>
          </a:xfrm>
          <a:prstGeom prst="rect">
            <a:avLst/>
          </a:prstGeom>
          <a:noFill/>
        </p:spPr>
        <p:txBody>
          <a:bodyPr wrap="none" rtlCol="0">
            <a:spAutoFit/>
          </a:bodyPr>
          <a:lstStyle/>
          <a:p>
            <a:r>
              <a:rPr lang="fr-FR" dirty="0">
                <a:latin typeface="Montserrat Medium" pitchFamily="2" charset="77"/>
              </a:rPr>
              <a:t>Maquettage / </a:t>
            </a:r>
            <a:r>
              <a:rPr lang="fr-FR" dirty="0" err="1">
                <a:latin typeface="Montserrat Medium" pitchFamily="2" charset="77"/>
              </a:rPr>
              <a:t>Mockup</a:t>
            </a:r>
            <a:endParaRPr lang="fr-FR" dirty="0">
              <a:latin typeface="Montserrat Medium" pitchFamily="2" charset="77"/>
            </a:endParaRP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4"/>
          <a:stretch>
            <a:fillRect/>
          </a:stretch>
        </p:blipFill>
        <p:spPr>
          <a:xfrm>
            <a:off x="4419600" y="0"/>
            <a:ext cx="7772400" cy="1384126"/>
          </a:xfrm>
          <a:prstGeom prst="rect">
            <a:avLst/>
          </a:prstGeom>
        </p:spPr>
      </p:pic>
      <p:pic>
        <p:nvPicPr>
          <p:cNvPr id="4" name="Image 3" descr="Une image contenant capture d’écran, Téléphone mobile, texte, Appareil mobile&#10;&#10;Description générée automatiquement">
            <a:extLst>
              <a:ext uri="{FF2B5EF4-FFF2-40B4-BE49-F238E27FC236}">
                <a16:creationId xmlns:a16="http://schemas.microsoft.com/office/drawing/2014/main" id="{39FC2A3A-2B3D-86AB-DBFF-0AC0CB89133C}"/>
              </a:ext>
            </a:extLst>
          </p:cNvPr>
          <p:cNvPicPr>
            <a:picLocks noChangeAspect="1"/>
          </p:cNvPicPr>
          <p:nvPr/>
        </p:nvPicPr>
        <p:blipFill>
          <a:blip r:embed="rId5"/>
          <a:stretch>
            <a:fillRect/>
          </a:stretch>
        </p:blipFill>
        <p:spPr>
          <a:xfrm>
            <a:off x="2305260" y="1472725"/>
            <a:ext cx="1926317" cy="3803348"/>
          </a:xfrm>
          <a:prstGeom prst="rect">
            <a:avLst/>
          </a:prstGeom>
          <a:ln>
            <a:noFill/>
          </a:ln>
          <a:effectLst>
            <a:outerShdw blurRad="292100" dist="139700" dir="2700000" algn="tl" rotWithShape="0">
              <a:srgbClr val="333333">
                <a:alpha val="65000"/>
              </a:srgbClr>
            </a:outerShdw>
          </a:effectLst>
        </p:spPr>
      </p:pic>
      <p:pic>
        <p:nvPicPr>
          <p:cNvPr id="5" name="Image 4" descr="Une image contenant capture d’écran, texte, conception&#10;&#10;Description générée automatiquement">
            <a:extLst>
              <a:ext uri="{FF2B5EF4-FFF2-40B4-BE49-F238E27FC236}">
                <a16:creationId xmlns:a16="http://schemas.microsoft.com/office/drawing/2014/main" id="{340313CF-3A00-61CB-56C4-AE1F71A262D7}"/>
              </a:ext>
            </a:extLst>
          </p:cNvPr>
          <p:cNvPicPr>
            <a:picLocks noChangeAspect="1"/>
          </p:cNvPicPr>
          <p:nvPr/>
        </p:nvPicPr>
        <p:blipFill>
          <a:blip r:embed="rId6"/>
          <a:stretch>
            <a:fillRect/>
          </a:stretch>
        </p:blipFill>
        <p:spPr>
          <a:xfrm>
            <a:off x="6441809" y="1595557"/>
            <a:ext cx="4691762" cy="3306450"/>
          </a:xfrm>
          <a:prstGeom prst="rect">
            <a:avLst/>
          </a:prstGeom>
          <a:ln>
            <a:noFill/>
          </a:ln>
          <a:effectLst>
            <a:outerShdw blurRad="292100" dist="139700" dir="2700000" algn="tl" rotWithShape="0">
              <a:srgbClr val="333333">
                <a:alpha val="65000"/>
              </a:srgbClr>
            </a:outerShdw>
          </a:effectLst>
        </p:spPr>
      </p:pic>
      <p:sp>
        <p:nvSpPr>
          <p:cNvPr id="7" name="ZoneTexte 6">
            <a:extLst>
              <a:ext uri="{FF2B5EF4-FFF2-40B4-BE49-F238E27FC236}">
                <a16:creationId xmlns:a16="http://schemas.microsoft.com/office/drawing/2014/main" id="{4A836225-82BC-9FC8-5C45-59EC7B6A534A}"/>
              </a:ext>
            </a:extLst>
          </p:cNvPr>
          <p:cNvSpPr txBox="1"/>
          <p:nvPr/>
        </p:nvSpPr>
        <p:spPr>
          <a:xfrm>
            <a:off x="2108258" y="5502084"/>
            <a:ext cx="2096023" cy="369332"/>
          </a:xfrm>
          <a:prstGeom prst="rect">
            <a:avLst/>
          </a:prstGeom>
          <a:noFill/>
        </p:spPr>
        <p:txBody>
          <a:bodyPr wrap="none" rtlCol="0">
            <a:spAutoFit/>
          </a:bodyPr>
          <a:lstStyle/>
          <a:p>
            <a:r>
              <a:rPr lang="fr-FR" dirty="0">
                <a:hlinkClick r:id="rId7"/>
              </a:rPr>
              <a:t>Version Smartphone</a:t>
            </a:r>
            <a:endParaRPr lang="fr-FR" dirty="0"/>
          </a:p>
        </p:txBody>
      </p:sp>
      <p:sp>
        <p:nvSpPr>
          <p:cNvPr id="8" name="ZoneTexte 7">
            <a:extLst>
              <a:ext uri="{FF2B5EF4-FFF2-40B4-BE49-F238E27FC236}">
                <a16:creationId xmlns:a16="http://schemas.microsoft.com/office/drawing/2014/main" id="{2336B12C-B1EB-1BEF-89A8-6B7852307384}"/>
              </a:ext>
            </a:extLst>
          </p:cNvPr>
          <p:cNvSpPr txBox="1"/>
          <p:nvPr/>
        </p:nvSpPr>
        <p:spPr>
          <a:xfrm>
            <a:off x="7935675" y="5504962"/>
            <a:ext cx="1704697" cy="369332"/>
          </a:xfrm>
          <a:prstGeom prst="rect">
            <a:avLst/>
          </a:prstGeom>
          <a:noFill/>
        </p:spPr>
        <p:txBody>
          <a:bodyPr wrap="none" rtlCol="0">
            <a:spAutoFit/>
          </a:bodyPr>
          <a:lstStyle/>
          <a:p>
            <a:r>
              <a:rPr lang="fr-FR" dirty="0">
                <a:hlinkClick r:id="rId8"/>
              </a:rPr>
              <a:t>Version Desktop</a:t>
            </a:r>
            <a:endParaRPr lang="fr-FR" dirty="0"/>
          </a:p>
        </p:txBody>
      </p:sp>
    </p:spTree>
    <p:extLst>
      <p:ext uri="{BB962C8B-B14F-4D97-AF65-F5344CB8AC3E}">
        <p14:creationId xmlns:p14="http://schemas.microsoft.com/office/powerpoint/2010/main" val="411031376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8</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2182008" cy="369332"/>
          </a:xfrm>
          <a:prstGeom prst="rect">
            <a:avLst/>
          </a:prstGeom>
          <a:noFill/>
        </p:spPr>
        <p:txBody>
          <a:bodyPr wrap="none" rtlCol="0">
            <a:spAutoFit/>
          </a:bodyPr>
          <a:lstStyle/>
          <a:p>
            <a:r>
              <a:rPr lang="fr-FR" dirty="0">
                <a:latin typeface="Montserrat Medium" pitchFamily="2" charset="77"/>
              </a:rPr>
              <a:t>Mise en situation</a:t>
            </a:r>
          </a:p>
        </p:txBody>
      </p:sp>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4"/>
          <a:stretch>
            <a:fillRect/>
          </a:stretch>
        </p:blipFill>
        <p:spPr>
          <a:xfrm>
            <a:off x="-12979" y="-15910"/>
            <a:ext cx="7772400" cy="1380344"/>
          </a:xfrm>
          <a:prstGeom prst="rect">
            <a:avLst/>
          </a:prstGeom>
        </p:spPr>
      </p:pic>
      <p:pic>
        <p:nvPicPr>
          <p:cNvPr id="5" name="Image 4" descr="Une image contenant texte&#10;&#10;Description générée automatiquement">
            <a:extLst>
              <a:ext uri="{FF2B5EF4-FFF2-40B4-BE49-F238E27FC236}">
                <a16:creationId xmlns:a16="http://schemas.microsoft.com/office/drawing/2014/main" id="{81687D26-1F68-B745-B057-43591AA45650}"/>
              </a:ext>
            </a:extLst>
          </p:cNvPr>
          <p:cNvPicPr>
            <a:picLocks noChangeAspect="1"/>
          </p:cNvPicPr>
          <p:nvPr/>
        </p:nvPicPr>
        <p:blipFill>
          <a:blip r:embed="rId5"/>
          <a:stretch>
            <a:fillRect/>
          </a:stretch>
        </p:blipFill>
        <p:spPr>
          <a:xfrm>
            <a:off x="2209800" y="1364434"/>
            <a:ext cx="7772400" cy="52852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71727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9</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1247457" cy="369332"/>
          </a:xfrm>
          <a:prstGeom prst="rect">
            <a:avLst/>
          </a:prstGeom>
          <a:noFill/>
        </p:spPr>
        <p:txBody>
          <a:bodyPr wrap="none" rtlCol="0">
            <a:spAutoFit/>
          </a:bodyPr>
          <a:lstStyle/>
          <a:p>
            <a:r>
              <a:rPr lang="fr-FR" dirty="0">
                <a:latin typeface="Montserrat Medium" pitchFamily="2" charset="77"/>
              </a:rPr>
              <a:t>Use Case</a:t>
            </a:r>
          </a:p>
        </p:txBody>
      </p:sp>
      <p:pic>
        <p:nvPicPr>
          <p:cNvPr id="14" name="Image 13" descr="Une image contenant capture d’écran, Rectangle, Caractère coloré, carré&#10;&#10;Description générée automatiquement">
            <a:extLst>
              <a:ext uri="{FF2B5EF4-FFF2-40B4-BE49-F238E27FC236}">
                <a16:creationId xmlns:a16="http://schemas.microsoft.com/office/drawing/2014/main" id="{37E41956-6285-E4EA-804F-859944E80645}"/>
              </a:ext>
            </a:extLst>
          </p:cNvPr>
          <p:cNvPicPr>
            <a:picLocks noChangeAspect="1"/>
          </p:cNvPicPr>
          <p:nvPr/>
        </p:nvPicPr>
        <p:blipFill>
          <a:blip r:embed="rId4"/>
          <a:stretch>
            <a:fillRect/>
          </a:stretch>
        </p:blipFill>
        <p:spPr>
          <a:xfrm>
            <a:off x="4419600" y="0"/>
            <a:ext cx="7772400" cy="1384126"/>
          </a:xfrm>
          <a:prstGeom prst="rect">
            <a:avLst/>
          </a:prstGeom>
        </p:spPr>
      </p:pic>
      <p:pic>
        <p:nvPicPr>
          <p:cNvPr id="10" name="Image 9">
            <a:extLst>
              <a:ext uri="{FF2B5EF4-FFF2-40B4-BE49-F238E27FC236}">
                <a16:creationId xmlns:a16="http://schemas.microsoft.com/office/drawing/2014/main" id="{FE9BF608-B7BB-B7D3-A845-FD995D257030}"/>
              </a:ext>
            </a:extLst>
          </p:cNvPr>
          <p:cNvPicPr>
            <a:picLocks noChangeAspect="1"/>
          </p:cNvPicPr>
          <p:nvPr/>
        </p:nvPicPr>
        <p:blipFill>
          <a:blip r:embed="rId5"/>
          <a:stretch>
            <a:fillRect/>
          </a:stretch>
        </p:blipFill>
        <p:spPr>
          <a:xfrm>
            <a:off x="3658738" y="1201531"/>
            <a:ext cx="3997148" cy="5656469"/>
          </a:xfrm>
          <a:prstGeom prst="rect">
            <a:avLst/>
          </a:prstGeom>
        </p:spPr>
      </p:pic>
    </p:spTree>
    <p:extLst>
      <p:ext uri="{BB962C8B-B14F-4D97-AF65-F5344CB8AC3E}">
        <p14:creationId xmlns:p14="http://schemas.microsoft.com/office/powerpoint/2010/main" val="3127083857"/>
      </p:ext>
    </p:extLst>
  </p:cSld>
  <p:clrMapOvr>
    <a:masterClrMapping/>
  </p:clrMapOvr>
  <p:transition spd="slow">
    <p:push dir="u"/>
  </p:transition>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749</TotalTime>
  <Words>988</Words>
  <Application>Microsoft Office PowerPoint</Application>
  <PresentationFormat>Grand écran</PresentationFormat>
  <Paragraphs>144</Paragraphs>
  <Slides>16</Slides>
  <Notes>15</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16</vt:i4>
      </vt:variant>
    </vt:vector>
  </HeadingPairs>
  <TitlesOfParts>
    <vt:vector size="22" baseType="lpstr">
      <vt:lpstr>Arial</vt:lpstr>
      <vt:lpstr>Calibri</vt:lpstr>
      <vt:lpstr>Calibri Light</vt:lpstr>
      <vt:lpstr>Montserrat Medium</vt:lpstr>
      <vt:lpstr>Pacifico</vt:lpstr>
      <vt:lpstr>Thème Office</vt:lpstr>
      <vt:lpstr>Change ton climat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Change ton climat</dc:title>
  <dc:creator>Christopher Chiarandini</dc:creator>
  <cp:lastModifiedBy>Christopher Chiarandini</cp:lastModifiedBy>
  <cp:revision>8</cp:revision>
  <dcterms:created xsi:type="dcterms:W3CDTF">2023-10-10T08:42:24Z</dcterms:created>
  <dcterms:modified xsi:type="dcterms:W3CDTF">2023-10-11T13:37:02Z</dcterms:modified>
</cp:coreProperties>
</file>

<file path=docProps/thumbnail.jpeg>
</file>